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00" r:id="rId5"/>
    <p:sldId id="348" r:id="rId6"/>
    <p:sldId id="330" r:id="rId7"/>
    <p:sldId id="331" r:id="rId8"/>
    <p:sldId id="332" r:id="rId9"/>
    <p:sldId id="336" r:id="rId10"/>
    <p:sldId id="346" r:id="rId11"/>
    <p:sldId id="337" r:id="rId12"/>
    <p:sldId id="338" r:id="rId13"/>
    <p:sldId id="339" r:id="rId14"/>
    <p:sldId id="347" r:id="rId15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905ABE19-6FE4-47EF-8436-5F822D5DBBAA}">
          <p14:sldIdLst>
            <p14:sldId id="300"/>
            <p14:sldId id="348"/>
            <p14:sldId id="330"/>
            <p14:sldId id="331"/>
            <p14:sldId id="332"/>
            <p14:sldId id="336"/>
            <p14:sldId id="346"/>
            <p14:sldId id="337"/>
            <p14:sldId id="338"/>
            <p14:sldId id="339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DA5"/>
    <a:srgbClr val="E5554F"/>
    <a:srgbClr val="FFBF3F"/>
    <a:srgbClr val="6BCABA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3792" autoAdjust="0"/>
  </p:normalViewPr>
  <p:slideViewPr>
    <p:cSldViewPr snapToGrid="0" snapToObjects="1">
      <p:cViewPr varScale="1">
        <p:scale>
          <a:sx n="138" d="100"/>
          <a:sy n="138" d="100"/>
        </p:scale>
        <p:origin x="103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130C9-E3E7-574A-96E0-63613A505353}" type="datetimeFigureOut">
              <a:rPr lang="nb-NO" smtClean="0"/>
              <a:t>15.01.2024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2F44E-87A8-7942-9B56-65053B6C17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080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E0FF-17CE-9947-A420-8AC764B5D9C3}" type="datetimeFigureOut">
              <a:rPr lang="nb-NO" smtClean="0"/>
              <a:t>15.01.2024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B66A2-F65A-3446-9C27-1D8335F89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954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HH: Aktivitet og mestring, KAD/korttid, </a:t>
            </a:r>
            <a:r>
              <a:rPr lang="nb-NO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</a:t>
            </a:r>
            <a:r>
              <a:rPr lang="nb-NO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Lindrende, Legetjeneste, Legevakt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B66A2-F65A-3446-9C27-1D8335F89B8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66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B66A2-F65A-3446-9C27-1D8335F89B8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194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Opplæring i næringslivet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B66A2-F65A-3446-9C27-1D8335F89B8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570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Ny plan i løpet av 2023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B66A2-F65A-3446-9C27-1D8335F89B8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13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en artikkel fra Dagens næringsliv 31. oktober uttaler Siv Cathrine Høymark,- leder av sekretariatet for Nasjonalt råd for prioritering i helse- og omsorgstjenesten; rådet ble avviklet i 2017, men utsagnet står seg kanskje enda sterkere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B66A2-F65A-3446-9C27-1D8335F89B8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60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Histori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Fremtids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6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Fredriksten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6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 - Fredriksten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5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Historieblå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9138925" cy="514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80961-18D0-EF4B-97FF-E9E56D35CDEA}" type="datetime1">
              <a:rPr lang="nb-NO" smtClean="0"/>
              <a:t>15.01.2024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Iddegrøn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0BDB1D-E6F7-CC46-B68C-0FD077DB01D5}" type="datetime1">
              <a:rPr lang="nb-NO" smtClean="0"/>
              <a:t>15.01.2024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343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Korngu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7C41CA-1D34-3D49-94C6-6EA2EE09888C}" type="datetime1">
              <a:rPr lang="nb-NO" smtClean="0"/>
              <a:t>15.01.2024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343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Fremtidsrø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9138925" cy="514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7C41CA-1D34-3D49-94C6-6EA2EE09888C}" type="datetime1">
              <a:rPr lang="nb-NO" smtClean="0"/>
              <a:t>15.01.2024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68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Fredrikstengrå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7C41CA-1D34-3D49-94C6-6EA2EE09888C}" type="datetime1">
              <a:rPr lang="nb-NO" smtClean="0"/>
              <a:t>15.01.2024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684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istorie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42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Idde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1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Idd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" y="0"/>
            <a:ext cx="913587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037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Korng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1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1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Fremtids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933"/>
            <a:ext cx="9144000" cy="513356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3"/>
            <a:ext cx="9144000" cy="1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1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Fredriksten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967"/>
            <a:ext cx="9144000" cy="513653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6967"/>
            <a:ext cx="9138586" cy="1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1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Designelement Nega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967"/>
            <a:ext cx="9144000" cy="513653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2732"/>
            <a:ext cx="9144000" cy="180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3E08-2F3F-4E28-9CD9-FBB0444881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261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Korn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" y="0"/>
            <a:ext cx="913587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03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Fremtids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28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03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Fredriksten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5877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013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666"/>
            <a:ext cx="9138586" cy="5141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03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Histori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Idd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67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Korn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67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6966"/>
            <a:ext cx="6771213" cy="64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7419"/>
            <a:ext cx="7886700" cy="288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49" y="4767263"/>
            <a:ext cx="14218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Source Sans Pro"/>
                <a:cs typeface="Source Sans Pro"/>
              </a:defRPr>
            </a:lvl1pPr>
          </a:lstStyle>
          <a:p>
            <a:fld id="{6A7E021A-0C0F-014A-A5F1-4528F2F5EB3A}" type="datetime1">
              <a:rPr lang="nb-NO" smtClean="0"/>
              <a:t>15.01.2024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5486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Source Sans Pro"/>
                <a:cs typeface="Source Sans Pro"/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9792" y="4767263"/>
            <a:ext cx="63555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Source Sans Pro"/>
                <a:cs typeface="Source Sans Pro"/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28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9" r:id="rId6"/>
    <p:sldLayoutId id="2147483662" r:id="rId7"/>
    <p:sldLayoutId id="2147483673" r:id="rId8"/>
    <p:sldLayoutId id="2147483674" r:id="rId9"/>
    <p:sldLayoutId id="2147483675" r:id="rId10"/>
    <p:sldLayoutId id="2147483676" r:id="rId11"/>
    <p:sldLayoutId id="2147483686" r:id="rId12"/>
    <p:sldLayoutId id="2147483666" r:id="rId13"/>
    <p:sldLayoutId id="2147483667" r:id="rId14"/>
    <p:sldLayoutId id="2147483668" r:id="rId15"/>
    <p:sldLayoutId id="2147483677" r:id="rId16"/>
    <p:sldLayoutId id="2147483678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7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Source Sans Pro Semibold" charset="0"/>
          <a:ea typeface="Source Sans Pro Semibold" charset="0"/>
          <a:cs typeface="Source Sans Pro Semibold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Presentasjon av organisering, ansvar og oppgaver i kommunalavdeling helse- og mestring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15.01.2024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Kommunalavdeling helse og mestring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777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A2B4D5-5157-45DC-C000-9F845971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Utfordringsbilde: Økende utfordringer med barn og unges psykiske helse </a:t>
            </a:r>
            <a:br>
              <a:rPr lang="nb-NO" sz="2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C2C5BC-38E0-FA98-A195-99DB79447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Tidlig innsats for barn og unge, forebyggende tiltak og lavterskeltilbud krever mer tverrfaglig og tverretatlig samarbeid enn i dag, men også samarbeid med sivilsamfunnet ; « Det trengs en hel landsby for å oppdra et barn».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b-NO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Tiltak for å hindre utenforskap med tanke på oppvekstsvilkår, skole og arbeidsliv, og tiltak for å motvirke psykiske helseutfordringer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latin typeface="+mn-lt"/>
              </a:rPr>
              <a:t>Feiler vi med innsats til barn og unge, vil dette forsterke utfordringene vi har i samfunnet i dag; påvirke sosioøkonomiske forhold,  utdannelsesnivå og helse senere i livet. Det vil medføre at forsørgerandelen reduseres mer enn demografisk utvikling skulle tilsi, og at den sosiale og økonomiske bærekraften forblir lav i Halden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5FF204-74B4-465F-8742-2CFDAE3D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0FF25A-9CB0-53FA-533B-5E2A8D61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Kommunalavdeling helse og mestring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F0131E-FE22-F98C-D423-0BA8BC11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09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A74DBE-3F0B-2079-7545-3E5A45C3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Behov for prioriteringer og åpenhet om valgene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9C790D-7E8D-F74C-B816-F1B28709F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«Alternativet til å prioritere åpent etter kriterier som samsvarer med verdisynet vårt, er nemlig ikke </a:t>
            </a:r>
            <a:r>
              <a:rPr lang="nb-N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 la være å prioritere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slik enkelte synes å tro. Alternativet er at prioriteringene skjer tilfeldig og etter verdier vi ikke ønsker.»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47AF90-B66E-CE56-906B-C85010A3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729177-230B-F932-7D14-F58E28E2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Kommunalavdeling Helse og Mestring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93202-E058-9722-92A4-FD8F1657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648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tekst, skjermbilde, Font, programvare">
            <a:extLst>
              <a:ext uri="{FF2B5EF4-FFF2-40B4-BE49-F238E27FC236}">
                <a16:creationId xmlns:a16="http://schemas.microsoft.com/office/drawing/2014/main" id="{CD63F76F-DB51-4208-DC58-D3FB5A79C4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" r="69"/>
          <a:stretch>
            <a:fillRect/>
          </a:stretch>
        </p:blipFill>
        <p:spPr>
          <a:xfrm>
            <a:off x="0" y="1"/>
            <a:ext cx="9144000" cy="5143499"/>
          </a:xfrm>
        </p:spPr>
      </p:pic>
    </p:spTree>
    <p:extLst>
      <p:ext uri="{BB962C8B-B14F-4D97-AF65-F5344CB8AC3E}">
        <p14:creationId xmlns:p14="http://schemas.microsoft.com/office/powerpoint/2010/main" val="204721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3A676E-5D9A-8D7C-91E2-3A487D6F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Organisasjonen vår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09F34C-82B4-CC99-5B2F-82E58B67F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 er vi rigget nå- men stadig behov for endringer og tilpasninger, både strukturelle, organisatoriske og faglige endringer for å «tilpasse kartet til terrenget».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må fornye og utvikle oss for å møte krav til effektiv drift, faglig kvalitet, digitalisering og miljø.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77ADD7-7254-21E3-EE17-5726CFD4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086304-741E-4547-2403-AE1B7F4C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Kommunalavdeling helse og mestring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02D378-CE35-0EB9-F9A4-0CDE2F6D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27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3B2318-68E7-E31A-8359-657C52CC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Enhetene- utviklingstrekk og behov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F075A2-A6C3-9560-BA8F-002C82241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Nytt Helsehus- samordnede og spesialiserte  tjenester – herunder legetjenester- gir synergieffekter- viktig nivå med tanke på samhandlingsreformen og vår egen bærekraft. Helsehuset har bare korttidsplasser, herunder avlastning.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Hjemmebaserte tjenester- ambulerende hjemmetjenester og  boliger med heldøgns omsorg- tjenesten vokser- i tråd med nasjonal strategi om at flest mulig skal bo i eget hjem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Bo- og miljøarbeidertjenesten- vi har tatt avlastningstjenester tilbake i egen regi, og må planlegge for nye og tilrettelagte boligtilbud for målgruppen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Sykehjemstjenesten- BBA et senter som er utformet etter nye krav ift. miljø, infrastruktur og fleksibel bruk. </a:t>
            </a:r>
            <a:r>
              <a:rPr lang="nb-N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tillegg har vi  </a:t>
            </a:r>
            <a:r>
              <a:rPr lang="nb-NO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Iddebo</a:t>
            </a:r>
            <a:r>
              <a:rPr lang="nb-N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sykehjem og Solheim senter. Solheim senter er tilrettelagt for personer med demens. Kommunens dagsenter er organisert under enheten.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Rus- og psykisk helsetjeneste- Psykisk helse, Rustjenesten, Oppfølgingsbolig psykisk helse</a:t>
            </a:r>
            <a:r>
              <a:rPr lang="nb-N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f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engselshelsetjenesten. Vi vil satse mer på denne tjenesten og de boligsosiale behovene knyttet til målgruppene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 for innovasjon og digitalisering- bidrar overfor samtlige enheter og deres behov. Vi er kommet langt i Halden og samarbeider med flere for å henge med i utviklingen- dele erfaringer og ha samdriftsfordeler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Forvaltningsenheten- kompetanse, prioritering og tjenesteutvikling er viktigere enn noen gang, og enhetens evne til å følge opp nasjonale føringer, lokale tiltak og rettighetslovgivningen er avgjørende 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0C060B-2DDC-AD9F-BA20-772E78EB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A19A9E-37C9-8E81-77A9-CBF05F1E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Kommunalavdeling helse og mestring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1500B7-FC7F-430A-6400-823E0960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72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5A4BC0-C00C-2C07-2668-8D5D074F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utfordringsbilder har vi- og hvordan påvirker disse tjenestene våre?</a:t>
            </a:r>
            <a:br>
              <a:rPr lang="nb-NO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8D34C1-48B5-015B-F121-9B7CDA1FD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Våre utfordringsbilder er nok mye likt nasjonale utfordringer, men sosioøkonomiske forhold forsterker disse. Det synliggjøres i vår folkehelseprofil.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Vi må planlegge for å kunne møte demografiske utfordringer- flere eldre pr. </a:t>
            </a:r>
            <a:r>
              <a:rPr lang="nb-NO" dirty="0" err="1"/>
              <a:t>yrkesfør</a:t>
            </a:r>
            <a:r>
              <a:rPr lang="nb-NO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Vi må se befolkningens behov under ett – livsløpet fra barn og ungdom til de eldste når vi planlegger for fremtiden, og bruke den samlede kompetansen på tvers av kommunalavdelinger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Vi må gå fra et bruker/pasientperspektiv til et innbyggerperspektiv dersom vi skal sikre bærekraft fremover. Forebygge for å redusere behovene er best for individet, men også for å samfunnet og kommunens  tjenester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Rettighetslovgivningen sett opp mot tilgang på helsepersonell og økonomiske forutsetninger: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dirty="0"/>
          </a:p>
          <a:p>
            <a:pPr marL="800100" lvl="1" indent="-285750">
              <a:buFont typeface="Wingdings" panose="05000000000000000000" pitchFamily="2" charset="2"/>
              <a:buChar char="§"/>
            </a:pPr>
            <a:r>
              <a:rPr lang="nb-NO" dirty="0"/>
              <a:t>Forventninger til vekst, kvalitet og leveranse i befolkningen</a:t>
            </a:r>
          </a:p>
          <a:p>
            <a:pPr marL="800100" lvl="1" indent="-285750">
              <a:buFont typeface="Wingdings" panose="05000000000000000000" pitchFamily="2" charset="2"/>
              <a:buChar char="§"/>
            </a:pPr>
            <a:r>
              <a:rPr lang="nb-NO" dirty="0"/>
              <a:t>Behov for konsekvensutredning før nye rettigheter lovfestes? </a:t>
            </a:r>
          </a:p>
          <a:p>
            <a:pPr marL="800100" lvl="1" indent="-285750">
              <a:buFont typeface="Wingdings" panose="05000000000000000000" pitchFamily="2" charset="2"/>
              <a:buChar char="§"/>
            </a:pPr>
            <a:r>
              <a:rPr lang="nb-NO" dirty="0"/>
              <a:t>Politikken- velgernes ønsker og rammebetingelser</a:t>
            </a:r>
          </a:p>
          <a:p>
            <a:pPr marL="800100" lvl="1" indent="-285750">
              <a:buFont typeface="Wingdings" panose="05000000000000000000" pitchFamily="2" charset="2"/>
              <a:buChar char="§"/>
            </a:pPr>
            <a:r>
              <a:rPr lang="nb-NO" dirty="0"/>
              <a:t>Generelt behov for tydeligere prioriteringer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4FF956-8C4D-E0CB-12C1-2FB818F1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F2456E-6D9B-2CCC-F216-C32EE63F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Kommunalavdeling helse og mestring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99FE94-A645-AD39-BB4F-970D7C39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10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C09F6A-0BA4-6740-766E-3B38914C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Utfordringsbilde : Demografisk utvikling med flere eldre og færre i </a:t>
            </a:r>
            <a:r>
              <a:rPr lang="nb-NO" sz="2800" b="1" dirty="0" err="1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yrkesfør</a:t>
            </a:r>
            <a:r>
              <a:rPr lang="nb-NO" sz="2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alder( forsørgerandelen)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0ACCED-03BD-DAB9-1EFA-5C36308F3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Økende behov for tjenester til en aldrende befolkning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Færre til å bidra med tjenesteytingen ( for helsesektoren sin del -færre å rekruttere innen helsefag)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b-NO" dirty="0">
                <a:latin typeface="Calibri"/>
                <a:ea typeface="Calibri" panose="020F0502020204030204" pitchFamily="34" charset="0"/>
                <a:cs typeface="Times New Roman"/>
              </a:rPr>
              <a:t>Redusert økonomisk bærekraft- forventet mindre skatteinntekter og økte kostnader til tjenester (– herunder pleie- og omsorgsformål)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E1BD10-0252-A312-FF2B-C89A6A17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DBF465-F29A-447A-7C2F-0CD5748B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Kommunalavdeling helse og mestring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32689C-2D75-BE7D-9022-86063B60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34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BE18DC-6EC1-7914-FAFA-C4D46527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Aldersbæreevne i Norge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618EDD-BDF0-E7CC-B893-5A5E2310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48C67C-AB8E-6022-F91D-7BA12E1E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Kommunalavdeling Helse og Mestring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48A9B-B06E-5B74-2525-9FC6EE41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7</a:t>
            </a:fld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FF23DD-2EFF-541A-0892-4AFA074974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43953"/>
            <a:ext cx="4181555" cy="155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620EF80-8EF0-EFEF-947A-11485FC3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89" y="2043953"/>
            <a:ext cx="3357924" cy="24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2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AB02B1-68D3-D8D0-C558-2E321DFD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Utfordringsbilde: Forekomsten av demenssykdom øker i befolkningen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7D07C7-0818-6F43-0F27-563713BFA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Demensvennlig samfunn – en forpliktende satsning for hele Halden samfunnet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 lengst mulig i eget hjem gjelder også de med demenssykdom, og lavterskeltilbud og støtte til pårørende er avgjørende for å nå dette målet. Vi ser en dreining mot at pårørende generelt og i større grad må supplere det offentlige tilbudet. Dette presenteres også i nasjonale meldinger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det planlegges og etableres sykehjemsplasser og boliger skal de være tilpasset mennesker med demenssykdom, slik at alle brukergrupper fanges opp. Dekningsgraden vil synke betraktelig i planperioden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DCA5ED-C9A7-5105-DF82-4E95BBB8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1C5B33-51C8-AD54-989A-B6A6E078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Kommunalavdeling Helse  og Mestring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1DD256-FA45-ED4F-8BDF-32D7FAB2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15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66D320-8344-9D1C-0143-00F4AC5B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Utfordringsbilde:  Økende utfordringer med rus og psykisk helse i befolkningen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420F38-5E43-F97F-D78F-E6F1E76DA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Sosioøkonomiske utfordringer – Folkehelseprofilen synliggjør situasjonen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Behov for flere kommunale og differensierte boligtilbud for målgruppen rus og psykisk helse der tilpasning og boevne hensyntas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Flere viktige tiltak innenfor rus- og psykisk helsefeltet er basert på tilskuddsmidler i opptrappingsplanen, og gir uforutsigbarhet når det gjelder videreføring i etterkant. Ny 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kommer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lsefellesskapet- oppgaveforskyvning til kommunene på området rus og psykisk helse er merkbar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ADEB01-2D80-C91F-3ADA-BC93ECC8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15.01.2024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D387CF-6660-94EE-7AE6-0F9DA02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Kommunalavdeling helse og mestring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E8C604-6748-0FC9-7F48-E3A6CA10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50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4" id="{1B70F146-1EAA-3441-B621-A0D7B62A439B}" vid="{D887B33B-C581-F441-8B6D-1BA2A016BA8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ler xmlns="cf3c83df-302c-4fb4-8114-1d4acf8506ae">Presentasjonsmal</Mal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0271DF77C744799B00CCA3384FE5C" ma:contentTypeVersion="1" ma:contentTypeDescription="Opprett et nytt dokument." ma:contentTypeScope="" ma:versionID="eeef219f85f5f5bbba8a06f60724f25f">
  <xsd:schema xmlns:xsd="http://www.w3.org/2001/XMLSchema" xmlns:xs="http://www.w3.org/2001/XMLSchema" xmlns:p="http://schemas.microsoft.com/office/2006/metadata/properties" xmlns:ns2="cf3c83df-302c-4fb4-8114-1d4acf8506ae" targetNamespace="http://schemas.microsoft.com/office/2006/metadata/properties" ma:root="true" ma:fieldsID="748828580ad6548549106ee91603b7aa" ns2:_="">
    <xsd:import namespace="cf3c83df-302c-4fb4-8114-1d4acf8506ae"/>
    <xsd:element name="properties">
      <xsd:complexType>
        <xsd:sequence>
          <xsd:element name="documentManagement">
            <xsd:complexType>
              <xsd:all>
                <xsd:element ref="ns2:Mal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c83df-302c-4fb4-8114-1d4acf8506ae" elementFormDefault="qualified">
    <xsd:import namespace="http://schemas.microsoft.com/office/2006/documentManagement/types"/>
    <xsd:import namespace="http://schemas.microsoft.com/office/infopath/2007/PartnerControls"/>
    <xsd:element name="Maler" ma:index="2" nillable="true" ma:displayName="Maler" ma:default="Brevark" ma:format="Dropdown" ma:internalName="Maler">
      <xsd:simpleType>
        <xsd:restriction base="dms:Choice">
          <xsd:enumeration value="Brevark"/>
          <xsd:enumeration value="Brosjyremal, kun InDesign"/>
          <xsd:enumeration value="Notat, referat og e-postsignatur"/>
          <xsd:enumeration value="Forsidemal"/>
          <xsd:enumeration value="Konvolutter, kun Adobe Illustrator"/>
          <xsd:enumeration value="Logo Halden kommune svart/hvit"/>
          <xsd:enumeration value="Plakatmal, kun Adobe Illustrator"/>
          <xsd:enumeration value="Presentasjonsmal"/>
          <xsd:enumeration value="Roll-Ups, kun Adobe Illustrator"/>
          <xsd:enumeration value="Enkle plakater og oppsla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938709-64CD-4098-863B-F94F7C3E3D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41801E-32AF-4870-AA10-A6E30BF050E0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f3c83df-302c-4fb4-8114-1d4acf8506ae"/>
  </ds:schemaRefs>
</ds:datastoreItem>
</file>

<file path=customXml/itemProps3.xml><?xml version="1.0" encoding="utf-8"?>
<ds:datastoreItem xmlns:ds="http://schemas.openxmlformats.org/officeDocument/2006/customXml" ds:itemID="{DDA03302-479E-43E0-A7F7-ABE7D03A5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3c83df-302c-4fb4-8114-1d4acf8506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Presentasjonsmal-v.0.0.7.potx (3)</Template>
  <TotalTime>9846</TotalTime>
  <Words>972</Words>
  <Application>Microsoft Office PowerPoint</Application>
  <PresentationFormat>Skjermfremvisning (16:9)</PresentationFormat>
  <Paragraphs>84</Paragraphs>
  <Slides>11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Source Sans Pro</vt:lpstr>
      <vt:lpstr>Source Sans Pro Semibold</vt:lpstr>
      <vt:lpstr>Wingdings</vt:lpstr>
      <vt:lpstr>Office-tema</vt:lpstr>
      <vt:lpstr>Presentasjon av organisering, ansvar og oppgaver i kommunalavdeling helse- og mestring  </vt:lpstr>
      <vt:lpstr>PowerPoint-presentasjon</vt:lpstr>
      <vt:lpstr>Organisasjonen vår</vt:lpstr>
      <vt:lpstr>Enhetene- utviklingstrekk og behov </vt:lpstr>
      <vt:lpstr>Hvilke utfordringsbilder har vi- og hvordan påvirker disse tjenestene våre? </vt:lpstr>
      <vt:lpstr>Utfordringsbilde : Demografisk utvikling med flere eldre og færre i yrkesfør alder( forsørgerandelen)</vt:lpstr>
      <vt:lpstr>Aldersbæreevne i Norge</vt:lpstr>
      <vt:lpstr>Utfordringsbilde: Forekomsten av demenssykdom øker i befolkningen</vt:lpstr>
      <vt:lpstr>Utfordringsbilde:  Økende utfordringer med rus og psykisk helse i befolkningen</vt:lpstr>
      <vt:lpstr>Utfordringsbilde: Økende utfordringer med barn og unges psykiske helse  </vt:lpstr>
      <vt:lpstr>Behov for prioriteringer og åpenhet om valgene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Gina Anette Brekke</dc:creator>
  <cp:lastModifiedBy>Anniken Henriksen Nilsen</cp:lastModifiedBy>
  <cp:revision>6</cp:revision>
  <dcterms:created xsi:type="dcterms:W3CDTF">2023-04-03T11:20:03Z</dcterms:created>
  <dcterms:modified xsi:type="dcterms:W3CDTF">2024-01-15T09:12:36Z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0x010100C790271DF77C744799B00CCA3384FE5C</vt:lpwstr>
  </property>
</Properties>
</file>