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8"/>
  </p:notesMasterIdLst>
  <p:handoutMasterIdLst>
    <p:handoutMasterId r:id="rId29"/>
  </p:handoutMasterIdLst>
  <p:sldIdLst>
    <p:sldId id="2630" r:id="rId5"/>
    <p:sldId id="2631" r:id="rId6"/>
    <p:sldId id="368" r:id="rId7"/>
    <p:sldId id="2640" r:id="rId8"/>
    <p:sldId id="2641" r:id="rId9"/>
    <p:sldId id="346" r:id="rId10"/>
    <p:sldId id="358" r:id="rId11"/>
    <p:sldId id="367" r:id="rId12"/>
    <p:sldId id="300" r:id="rId13"/>
    <p:sldId id="319" r:id="rId14"/>
    <p:sldId id="2623" r:id="rId15"/>
    <p:sldId id="2628" r:id="rId16"/>
    <p:sldId id="2626" r:id="rId17"/>
    <p:sldId id="2622" r:id="rId18"/>
    <p:sldId id="2627" r:id="rId19"/>
    <p:sldId id="2629" r:id="rId20"/>
    <p:sldId id="2632" r:id="rId21"/>
    <p:sldId id="2634" r:id="rId22"/>
    <p:sldId id="2635" r:id="rId23"/>
    <p:sldId id="2636" r:id="rId24"/>
    <p:sldId id="2637" r:id="rId25"/>
    <p:sldId id="2639" r:id="rId26"/>
    <p:sldId id="2638" r:id="rId27"/>
  </p:sldIdLst>
  <p:sldSz cx="9144000" cy="5143500" type="screen16x9"/>
  <p:notesSz cx="6797675" cy="9872663"/>
  <p:defaultText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5F1"/>
    <a:srgbClr val="D3F2E6"/>
    <a:srgbClr val="C2FCE6"/>
    <a:srgbClr val="6BCABA"/>
    <a:srgbClr val="B6ADA5"/>
    <a:srgbClr val="E5554F"/>
    <a:srgbClr val="FFBF3F"/>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FCA8B1-E2CD-E3D6-4B28-4EA416290B4E}" v="117" dt="2025-09-04T05:38:41.206"/>
    <p1510:client id="{43308AB4-F5DC-F8D5-442E-483F6813EECD}" v="120" dt="2025-09-04T12:45:29.589"/>
    <p1510:client id="{52DEE752-E214-499F-BDE8-AB633E518FD9}" v="37" dt="2025-09-04T11:48:56.037"/>
    <p1510:client id="{57ED65C6-368F-459C-8C68-AB78F2889B93}" v="82" dt="2025-09-03T17:25:01.218"/>
    <p1510:client id="{845C1280-8A95-A4A3-C6C3-2C22C0861C15}" v="1" dt="2025-09-03T08:04:18.960"/>
    <p1510:client id="{E27960A8-73CC-4752-BDE4-05BA02333CAC}" v="487" dt="2025-09-03T17:04:23.999"/>
    <p1510:client id="{E9F34842-D054-4948-9F6D-5469D0CDD77D}" v="275" dt="2025-09-03T08:10:42.322"/>
    <p1510:client id="{EAC03113-1149-4034-9F27-E3C5F8CD039D}" v="1" dt="2025-09-04T12:03:50.236"/>
    <p1510:client id="{F29A5AAE-C2BE-9546-2302-9D46F82DB504}" v="38" dt="2025-09-04T14:58:40.469"/>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E0F130C9-E3E7-574A-96E0-63613A505353}" type="datetimeFigureOut">
              <a:rPr lang="nb-NO" smtClean="0"/>
              <a:t>07.09.2025</a:t>
            </a:fld>
            <a:endParaRPr lang="nb-NO"/>
          </a:p>
        </p:txBody>
      </p:sp>
      <p:sp>
        <p:nvSpPr>
          <p:cNvPr id="4" name="Plassholder for bunntekst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8632F44E-87A8-7942-9B56-65053B6C17B3}" type="slidenum">
              <a:rPr lang="nb-NO" smtClean="0"/>
              <a:t>‹#›</a:t>
            </a:fld>
            <a:endParaRPr lang="nb-NO"/>
          </a:p>
        </p:txBody>
      </p:sp>
    </p:spTree>
    <p:extLst>
      <p:ext uri="{BB962C8B-B14F-4D97-AF65-F5344CB8AC3E}">
        <p14:creationId xmlns:p14="http://schemas.microsoft.com/office/powerpoint/2010/main" val="10160806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F3A3E0FF-17CE-9947-A420-8AC764B5D9C3}" type="datetimeFigureOut">
              <a:rPr lang="nb-NO" smtClean="0"/>
              <a:t>07.09.2025</a:t>
            </a:fld>
            <a:endParaRPr lang="nb-NO"/>
          </a:p>
        </p:txBody>
      </p:sp>
      <p:sp>
        <p:nvSpPr>
          <p:cNvPr id="4" name="Plassholder for lysbilde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800B66A2-F65A-3446-9C27-1D8335F89B85}" type="slidenum">
              <a:rPr lang="nb-NO" smtClean="0"/>
              <a:t>‹#›</a:t>
            </a:fld>
            <a:endParaRPr lang="nb-NO"/>
          </a:p>
        </p:txBody>
      </p:sp>
    </p:spTree>
    <p:extLst>
      <p:ext uri="{BB962C8B-B14F-4D97-AF65-F5344CB8AC3E}">
        <p14:creationId xmlns:p14="http://schemas.microsoft.com/office/powerpoint/2010/main" val="709954097"/>
      </p:ext>
    </p:extLst>
  </p:cSld>
  <p:clrMap bg1="lt1" tx1="dk1" bg2="lt2" tx2="dk2" accent1="accent1" accent2="accent2" accent3="accent3" accent4="accent4" accent5="accent5" accent6="accent6" hlink="hlink" folHlink="folHlink"/>
  <p:hf hdr="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00B66A2-F65A-3446-9C27-1D8335F89B85}" type="slidenum">
              <a:rPr lang="nb-NO" smtClean="0"/>
              <a:t>3</a:t>
            </a:fld>
            <a:endParaRPr lang="nb-NO"/>
          </a:p>
        </p:txBody>
      </p:sp>
    </p:spTree>
    <p:extLst>
      <p:ext uri="{BB962C8B-B14F-4D97-AF65-F5344CB8AC3E}">
        <p14:creationId xmlns:p14="http://schemas.microsoft.com/office/powerpoint/2010/main" val="945367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4BD98-70AF-6125-C115-75B2E6C74E2A}"/>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0AE5456-0961-8FAF-CD79-DC89DE74A19A}"/>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D58F955C-C78A-AD9A-3135-A5F36F63F53D}"/>
              </a:ext>
            </a:extLst>
          </p:cNvPr>
          <p:cNvSpPr>
            <a:spLocks noGrp="1"/>
          </p:cNvSpPr>
          <p:nvPr>
            <p:ph type="body" idx="1"/>
          </p:nvPr>
        </p:nvSpPr>
        <p:spPr/>
        <p:txBody>
          <a:bodyPr/>
          <a:lstStyle/>
          <a:p>
            <a:r>
              <a:rPr lang="nb-NO" b="1"/>
              <a:t>Hjelpetekst til læreren: </a:t>
            </a:r>
            <a:r>
              <a:rPr lang="nb-NO" b="0"/>
              <a:t>Slike håndteringer av elevene vil måtte defineres som avvik og følges opp deretter. </a:t>
            </a:r>
            <a:endParaRPr lang="nb-NO"/>
          </a:p>
        </p:txBody>
      </p:sp>
      <p:sp>
        <p:nvSpPr>
          <p:cNvPr id="4" name="Plassholder for lysbildenummer 3">
            <a:extLst>
              <a:ext uri="{FF2B5EF4-FFF2-40B4-BE49-F238E27FC236}">
                <a16:creationId xmlns:a16="http://schemas.microsoft.com/office/drawing/2014/main" id="{708EBD0F-B0C0-3DF9-015E-3C1FC6B7FAA4}"/>
              </a:ext>
            </a:extLst>
          </p:cNvPr>
          <p:cNvSpPr>
            <a:spLocks noGrp="1"/>
          </p:cNvSpPr>
          <p:nvPr>
            <p:ph type="sldNum" sz="quarter" idx="5"/>
          </p:nvPr>
        </p:nvSpPr>
        <p:spPr/>
        <p:txBody>
          <a:bodyPr/>
          <a:lstStyle/>
          <a:p>
            <a:fld id="{55E91B4C-10B5-4D56-B26F-93659AC9BEBD}" type="slidenum">
              <a:rPr lang="nb-NO" smtClean="0"/>
              <a:t>15</a:t>
            </a:fld>
            <a:endParaRPr lang="nb-NO"/>
          </a:p>
        </p:txBody>
      </p:sp>
    </p:spTree>
    <p:extLst>
      <p:ext uri="{BB962C8B-B14F-4D97-AF65-F5344CB8AC3E}">
        <p14:creationId xmlns:p14="http://schemas.microsoft.com/office/powerpoint/2010/main" val="3607037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A152A-0A8F-D7FB-C46B-7A924C2BBDAF}"/>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1D25E720-C8EB-9E21-EC13-9A24400C0216}"/>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AEA3CF1C-C05B-E65B-7AB4-E168BD053317}"/>
              </a:ext>
            </a:extLst>
          </p:cNvPr>
          <p:cNvSpPr>
            <a:spLocks noGrp="1"/>
          </p:cNvSpPr>
          <p:nvPr>
            <p:ph type="body" idx="1"/>
          </p:nvPr>
        </p:nvSpPr>
        <p:spPr/>
        <p:txBody>
          <a:bodyPr/>
          <a:lstStyle/>
          <a:p>
            <a:r>
              <a:rPr lang="nb-NO" b="1"/>
              <a:t>Hjelpetekst til læreren: </a:t>
            </a:r>
            <a:r>
              <a:rPr lang="nb-NO" b="0"/>
              <a:t>Skoleeiernivået i kommunen har valgt å utarbeide felles rutiner, retningslinjer, informasjonsmateriell og maler for å sikre god regelverksforståelse og praksis av regelverket.</a:t>
            </a:r>
          </a:p>
          <a:p>
            <a:endParaRPr lang="nb-NO" b="0"/>
          </a:p>
          <a:p>
            <a:r>
              <a:rPr lang="nb-NO" b="0"/>
              <a:t>Tilstrekkelig informasjon til elever og deres foreldre sammen med et godt hjem- og skolesamarbeid, er viktig for at vi har tillitt til hverandre. Det er ikke regjeringens formål at det nye regelverket skal føre til økt bruk av makt mot barn eller gi økt risiko for uforholdsmessige inngrep. Skolen skal i denne sammenhengen være spesielt oppmerksom på sårbare elever (f.eks. elever med diagnoser, nevroutviklingsforstyrrelser, traumebakgrunn eller i en sårbar livssituasjon).</a:t>
            </a:r>
          </a:p>
          <a:p>
            <a:endParaRPr lang="nb-NO" b="0"/>
          </a:p>
          <a:p>
            <a:r>
              <a:rPr lang="nb-NO" sz="900" b="0" i="0" kern="1200">
                <a:solidFill>
                  <a:schemeClr val="tx1"/>
                </a:solidFill>
                <a:effectLst/>
                <a:latin typeface="+mn-lt"/>
                <a:ea typeface="+mn-ea"/>
                <a:cs typeface="+mn-cs"/>
              </a:rPr>
              <a:t>Det er viktig å ha fokus på å unngå fysiske inngrep gjennom god kompetanse, forebyggende tiltak, relasjonsbygging og konfliktløsning.</a:t>
            </a:r>
            <a:endParaRPr lang="nb-NO" b="0"/>
          </a:p>
        </p:txBody>
      </p:sp>
      <p:sp>
        <p:nvSpPr>
          <p:cNvPr id="4" name="Plassholder for lysbildenummer 3">
            <a:extLst>
              <a:ext uri="{FF2B5EF4-FFF2-40B4-BE49-F238E27FC236}">
                <a16:creationId xmlns:a16="http://schemas.microsoft.com/office/drawing/2014/main" id="{AAB16970-2301-08E1-0033-FF3E372347E9}"/>
              </a:ext>
            </a:extLst>
          </p:cNvPr>
          <p:cNvSpPr>
            <a:spLocks noGrp="1"/>
          </p:cNvSpPr>
          <p:nvPr>
            <p:ph type="sldNum" sz="quarter" idx="5"/>
          </p:nvPr>
        </p:nvSpPr>
        <p:spPr/>
        <p:txBody>
          <a:bodyPr/>
          <a:lstStyle/>
          <a:p>
            <a:fld id="{55E91B4C-10B5-4D56-B26F-93659AC9BEBD}" type="slidenum">
              <a:rPr lang="nb-NO" smtClean="0"/>
              <a:t>16</a:t>
            </a:fld>
            <a:endParaRPr lang="nb-NO"/>
          </a:p>
        </p:txBody>
      </p:sp>
    </p:spTree>
    <p:extLst>
      <p:ext uri="{BB962C8B-B14F-4D97-AF65-F5344CB8AC3E}">
        <p14:creationId xmlns:p14="http://schemas.microsoft.com/office/powerpoint/2010/main" val="875739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00B66A2-F65A-3446-9C27-1D8335F89B85}" type="slidenum">
              <a:rPr lang="nb-NO" smtClean="0"/>
              <a:t>6</a:t>
            </a:fld>
            <a:endParaRPr lang="nb-NO"/>
          </a:p>
        </p:txBody>
      </p:sp>
    </p:spTree>
    <p:extLst>
      <p:ext uri="{BB962C8B-B14F-4D97-AF65-F5344CB8AC3E}">
        <p14:creationId xmlns:p14="http://schemas.microsoft.com/office/powerpoint/2010/main" val="2024207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00B66A2-F65A-3446-9C27-1D8335F89B85}" type="slidenum">
              <a:rPr lang="nb-NO" smtClean="0"/>
              <a:t>7</a:t>
            </a:fld>
            <a:endParaRPr lang="nb-NO"/>
          </a:p>
        </p:txBody>
      </p:sp>
    </p:spTree>
    <p:extLst>
      <p:ext uri="{BB962C8B-B14F-4D97-AF65-F5344CB8AC3E}">
        <p14:creationId xmlns:p14="http://schemas.microsoft.com/office/powerpoint/2010/main" val="2658961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Hjelpetekst til læreren: </a:t>
            </a:r>
            <a:r>
              <a:rPr lang="nb-NO"/>
              <a:t>Formålet med denne gjennomgangen er å gi dere foreldre informasjon om hvordan skolen forstår og skal praktisere regelverket om mulighet til å gripe inn fysisk overfor elever når det blir nødvendig. Gjennomgangen skal også gjøre skolens praksis på området mer forutsigbart for foreldrene slik at det blir tydelig hva man kan forvente av skolen dersom skolen har grepet inn fysisk overfor deres barn. </a:t>
            </a:r>
          </a:p>
          <a:p>
            <a:endParaRPr lang="nb-NO"/>
          </a:p>
        </p:txBody>
      </p:sp>
      <p:sp>
        <p:nvSpPr>
          <p:cNvPr id="4" name="Plassholder for lysbildenummer 3"/>
          <p:cNvSpPr>
            <a:spLocks noGrp="1"/>
          </p:cNvSpPr>
          <p:nvPr>
            <p:ph type="sldNum" sz="quarter" idx="5"/>
          </p:nvPr>
        </p:nvSpPr>
        <p:spPr/>
        <p:txBody>
          <a:bodyPr/>
          <a:lstStyle/>
          <a:p>
            <a:fld id="{800B66A2-F65A-3446-9C27-1D8335F89B85}" type="slidenum">
              <a:rPr lang="nb-NO" smtClean="0"/>
              <a:t>9</a:t>
            </a:fld>
            <a:endParaRPr lang="nb-NO"/>
          </a:p>
        </p:txBody>
      </p:sp>
    </p:spTree>
    <p:extLst>
      <p:ext uri="{BB962C8B-B14F-4D97-AF65-F5344CB8AC3E}">
        <p14:creationId xmlns:p14="http://schemas.microsoft.com/office/powerpoint/2010/main" val="2135853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Hjelpetekst til læreren: </a:t>
            </a:r>
          </a:p>
          <a:p>
            <a:pPr marL="0" marR="0" lvl="0" indent="0" algn="l" defTabSz="685800" rtl="0" eaLnBrk="1" fontAlgn="auto" latinLnBrk="0" hangingPunct="1">
              <a:lnSpc>
                <a:spcPct val="100000"/>
              </a:lnSpc>
              <a:spcBef>
                <a:spcPts val="0"/>
              </a:spcBef>
              <a:spcAft>
                <a:spcPts val="0"/>
              </a:spcAft>
              <a:buClrTx/>
              <a:buSzTx/>
              <a:buFontTx/>
              <a:buNone/>
              <a:tabLst/>
              <a:defRPr/>
            </a:pPr>
            <a:r>
              <a:rPr lang="nb-NO" sz="900"/>
              <a:t>I forbindelse med reglene om et trygt og godt skolemiljø, har ansatte en plikt til å gripe inn. </a:t>
            </a:r>
          </a:p>
          <a:p>
            <a:pPr marL="0" marR="0" lvl="0" indent="0" algn="l" defTabSz="685800" rtl="0" eaLnBrk="1" fontAlgn="auto" latinLnBrk="0" hangingPunct="1">
              <a:lnSpc>
                <a:spcPct val="100000"/>
              </a:lnSpc>
              <a:spcBef>
                <a:spcPts val="0"/>
              </a:spcBef>
              <a:spcAft>
                <a:spcPts val="0"/>
              </a:spcAft>
              <a:buClrTx/>
              <a:buSzTx/>
              <a:buFontTx/>
              <a:buNone/>
              <a:tabLst/>
              <a:defRPr/>
            </a:pPr>
            <a:endParaRPr lang="nb-NO" sz="900"/>
          </a:p>
          <a:p>
            <a:pPr marL="0" marR="0" lvl="0" indent="0" algn="l" defTabSz="685800" rtl="0" eaLnBrk="1" fontAlgn="auto" latinLnBrk="0" hangingPunct="1">
              <a:lnSpc>
                <a:spcPct val="100000"/>
              </a:lnSpc>
              <a:spcBef>
                <a:spcPts val="0"/>
              </a:spcBef>
              <a:spcAft>
                <a:spcPts val="0"/>
              </a:spcAft>
              <a:buClrTx/>
              <a:buSzTx/>
              <a:buFontTx/>
              <a:buNone/>
              <a:tabLst/>
              <a:defRPr/>
            </a:pPr>
            <a:r>
              <a:rPr lang="nb-NO" sz="900"/>
              <a:t>Å reagere, gripe inn og håndtere elever når det er nødvendig, ligger også som en del av det å utøve klasseledelse. </a:t>
            </a:r>
          </a:p>
          <a:p>
            <a:pPr marL="0" marR="0" lvl="0" indent="0" algn="l" defTabSz="685800" rtl="0" eaLnBrk="1" fontAlgn="auto" latinLnBrk="0" hangingPunct="1">
              <a:lnSpc>
                <a:spcPct val="100000"/>
              </a:lnSpc>
              <a:spcBef>
                <a:spcPts val="0"/>
              </a:spcBef>
              <a:spcAft>
                <a:spcPts val="0"/>
              </a:spcAft>
              <a:buClrTx/>
              <a:buSzTx/>
              <a:buFontTx/>
              <a:buNone/>
              <a:tabLst/>
              <a:defRPr/>
            </a:pPr>
            <a:endParaRPr lang="nb-NO" sz="900"/>
          </a:p>
          <a:p>
            <a:pPr marL="0" marR="0" lvl="0" indent="0" algn="l" defTabSz="685800" rtl="0" eaLnBrk="1" fontAlgn="auto" latinLnBrk="0" hangingPunct="1">
              <a:lnSpc>
                <a:spcPct val="100000"/>
              </a:lnSpc>
              <a:spcBef>
                <a:spcPts val="0"/>
              </a:spcBef>
              <a:spcAft>
                <a:spcPts val="0"/>
              </a:spcAft>
              <a:buClrTx/>
              <a:buSzTx/>
              <a:buFontTx/>
              <a:buNone/>
              <a:tabLst/>
              <a:defRPr/>
            </a:pPr>
            <a:r>
              <a:rPr lang="nb-NO" sz="900"/>
              <a:t>Muligheten til å gripe inn fysisk overfor elever kom til med ny opplæringslov fra høsten 2024. De nye reglene vil fra 2025 vil gi ansatte i skolen en utvidet mulighet til å gripe inn fysisk. </a:t>
            </a:r>
          </a:p>
          <a:p>
            <a:pPr marL="0" marR="0" lvl="0" indent="0" algn="l" defTabSz="685800" rtl="0" eaLnBrk="1" fontAlgn="auto" latinLnBrk="0" hangingPunct="1">
              <a:lnSpc>
                <a:spcPct val="100000"/>
              </a:lnSpc>
              <a:spcBef>
                <a:spcPts val="0"/>
              </a:spcBef>
              <a:spcAft>
                <a:spcPts val="0"/>
              </a:spcAft>
              <a:buClrTx/>
              <a:buSzTx/>
              <a:buFontTx/>
              <a:buNone/>
              <a:tabLst/>
              <a:defRPr/>
            </a:pPr>
            <a:endParaRPr lang="nb-NO" sz="900"/>
          </a:p>
          <a:p>
            <a:pPr marL="0" marR="0" lvl="0" indent="0" algn="l" defTabSz="685800" rtl="0" eaLnBrk="1" fontAlgn="auto" latinLnBrk="0" hangingPunct="1">
              <a:lnSpc>
                <a:spcPct val="100000"/>
              </a:lnSpc>
              <a:spcBef>
                <a:spcPts val="0"/>
              </a:spcBef>
              <a:spcAft>
                <a:spcPts val="0"/>
              </a:spcAft>
              <a:buClrTx/>
              <a:buSzTx/>
              <a:buFontTx/>
              <a:buNone/>
              <a:tabLst/>
              <a:defRPr/>
            </a:pPr>
            <a:endParaRPr lang="nb-NO" sz="900"/>
          </a:p>
          <a:p>
            <a:endParaRPr lang="nb-NO"/>
          </a:p>
        </p:txBody>
      </p:sp>
      <p:sp>
        <p:nvSpPr>
          <p:cNvPr id="4" name="Plassholder for lysbildenummer 3"/>
          <p:cNvSpPr>
            <a:spLocks noGrp="1"/>
          </p:cNvSpPr>
          <p:nvPr>
            <p:ph type="sldNum" sz="quarter" idx="5"/>
          </p:nvPr>
        </p:nvSpPr>
        <p:spPr/>
        <p:txBody>
          <a:bodyPr/>
          <a:lstStyle/>
          <a:p>
            <a:fld id="{55E91B4C-10B5-4D56-B26F-93659AC9BEBD}" type="slidenum">
              <a:rPr lang="nb-NO" smtClean="0"/>
              <a:t>10</a:t>
            </a:fld>
            <a:endParaRPr lang="nb-NO"/>
          </a:p>
        </p:txBody>
      </p:sp>
    </p:spTree>
    <p:extLst>
      <p:ext uri="{BB962C8B-B14F-4D97-AF65-F5344CB8AC3E}">
        <p14:creationId xmlns:p14="http://schemas.microsoft.com/office/powerpoint/2010/main" val="1081377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F711C-9A31-210F-3D74-9636C8FAEEF2}"/>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DA6E5B2-F50A-F4AD-4318-2537F026F0BD}"/>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1D2C14B-BC04-A700-2288-972DD22C991C}"/>
              </a:ext>
            </a:extLst>
          </p:cNvPr>
          <p:cNvSpPr>
            <a:spLocks noGrp="1"/>
          </p:cNvSpPr>
          <p:nvPr>
            <p:ph type="body" idx="1"/>
          </p:nvPr>
        </p:nvSpPr>
        <p:spPr/>
        <p:txBody>
          <a:bodyPr/>
          <a:lstStyle/>
          <a:p>
            <a:r>
              <a:rPr lang="nb-NO" b="1"/>
              <a:t>Hjelpetekst til læreren: </a:t>
            </a:r>
          </a:p>
          <a:p>
            <a:r>
              <a:rPr lang="nb-NO" sz="900" b="0" i="0" kern="1200">
                <a:solidFill>
                  <a:schemeClr val="tx1"/>
                </a:solidFill>
                <a:effectLst/>
                <a:latin typeface="+mn-lt"/>
                <a:ea typeface="+mn-ea"/>
                <a:cs typeface="+mn-cs"/>
              </a:rPr>
              <a:t>De nye reglene vil gi ansatte i skolen mulighet til å gripe inn fysisk for å avverge at elever krenker andre psykisk, eller vesentlig forstyrrer opplæringen til andre elever. Det kan for eksempel være truende oppførsel, skjellsord, nedsettende kommentarer eller filming. Nå kan en lærer for eksempel føre en elev ut av klasserommet hvis undervisningen forstyrres slik at den ikke kan gjennomføres, eller ta mobiltelefonen fra en elev som filmer en annen elev i en situasjon hvor det ikke er greit. Dette har ikke opplæringsloven åpnet for tidligere.</a:t>
            </a:r>
            <a:endParaRPr lang="nb-NO" b="1"/>
          </a:p>
          <a:p>
            <a:endParaRPr lang="nb-NO" b="1"/>
          </a:p>
          <a:p>
            <a:r>
              <a:rPr lang="nb-NO"/>
              <a:t>Fra høsten 2025 har ansatte i skolen fått en utvidet mulighet til å gripe inn fysisk dersom det blir nødvendig. Endringene går på at det er tydeliggjort at det ikke kun er for å avverge at elever krenker andre fysisk, men også psykisk. Det kan handle om verbale krenkelser og trusler. Det er også nytt at ansatte gis mulighet for å gripe inn fysisk når elever forstyrrer andres læringsmiljø vesentlig. Det handler om å beskytte elevenes opplæring, læringsmiljø og rett til utdanning.</a:t>
            </a:r>
          </a:p>
          <a:p>
            <a:endParaRPr lang="nb-NO"/>
          </a:p>
          <a:p>
            <a:pPr marL="0" marR="0" lvl="0" indent="0" algn="l" defTabSz="685800" rtl="0" eaLnBrk="1" fontAlgn="auto" latinLnBrk="0" hangingPunct="1">
              <a:lnSpc>
                <a:spcPct val="100000"/>
              </a:lnSpc>
              <a:spcBef>
                <a:spcPts val="0"/>
              </a:spcBef>
              <a:spcAft>
                <a:spcPts val="0"/>
              </a:spcAft>
              <a:buClrTx/>
              <a:buSzTx/>
              <a:buFontTx/>
              <a:buNone/>
              <a:tabLst/>
              <a:defRPr/>
            </a:pPr>
            <a:r>
              <a:rPr lang="nb-NO" b="0"/>
              <a:t>Reglene om fysisk inngrep gjelder både i grunnskolen og i videregående opplæring. I tillegg gjelder de for elever som får leksehjelp og i SFO.</a:t>
            </a:r>
          </a:p>
          <a:p>
            <a:endParaRPr lang="nb-NO"/>
          </a:p>
          <a:p>
            <a:endParaRPr lang="nb-NO"/>
          </a:p>
        </p:txBody>
      </p:sp>
      <p:sp>
        <p:nvSpPr>
          <p:cNvPr id="4" name="Plassholder for lysbildenummer 3">
            <a:extLst>
              <a:ext uri="{FF2B5EF4-FFF2-40B4-BE49-F238E27FC236}">
                <a16:creationId xmlns:a16="http://schemas.microsoft.com/office/drawing/2014/main" id="{4A741EE6-069C-032D-8368-76B099AD4C15}"/>
              </a:ext>
            </a:extLst>
          </p:cNvPr>
          <p:cNvSpPr>
            <a:spLocks noGrp="1"/>
          </p:cNvSpPr>
          <p:nvPr>
            <p:ph type="sldNum" sz="quarter" idx="5"/>
          </p:nvPr>
        </p:nvSpPr>
        <p:spPr/>
        <p:txBody>
          <a:bodyPr/>
          <a:lstStyle/>
          <a:p>
            <a:fld id="{55E91B4C-10B5-4D56-B26F-93659AC9BEBD}" type="slidenum">
              <a:rPr lang="nb-NO" smtClean="0"/>
              <a:t>11</a:t>
            </a:fld>
            <a:endParaRPr lang="nb-NO"/>
          </a:p>
        </p:txBody>
      </p:sp>
    </p:spTree>
    <p:extLst>
      <p:ext uri="{BB962C8B-B14F-4D97-AF65-F5344CB8AC3E}">
        <p14:creationId xmlns:p14="http://schemas.microsoft.com/office/powerpoint/2010/main" val="270500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DE899-48C4-2CEB-2DF2-18BDB3DE109F}"/>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F090B57C-D773-26F8-752E-2173706A1EED}"/>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85A0FB51-83FB-DF78-826B-053F0E6239D9}"/>
              </a:ext>
            </a:extLst>
          </p:cNvPr>
          <p:cNvSpPr>
            <a:spLocks noGrp="1"/>
          </p:cNvSpPr>
          <p:nvPr>
            <p:ph type="body" idx="1"/>
          </p:nvPr>
        </p:nvSpPr>
        <p:spPr/>
        <p:txBody>
          <a:bodyPr/>
          <a:lstStyle/>
          <a:p>
            <a:r>
              <a:rPr lang="nb-NO" b="1"/>
              <a:t>Hjelpetekst til læreren: </a:t>
            </a:r>
            <a:r>
              <a:rPr lang="nb-NO" b="0"/>
              <a:t>Ingen ansatte ønsker å komme i situasjoner hvor man er nødt til å gripe inn fysisk. Å gripe inn fysisk kan påvirke relasjoner, status, trygghet og trivsel negativt, både for eleven det gjelder, for andre elever eller også den ansatte. Derfor er det veldig viktig at skolene jobber forebyggende for å hindre at slike hendelser oppstår eller gjentar seg.</a:t>
            </a:r>
          </a:p>
        </p:txBody>
      </p:sp>
      <p:sp>
        <p:nvSpPr>
          <p:cNvPr id="4" name="Plassholder for lysbildenummer 3">
            <a:extLst>
              <a:ext uri="{FF2B5EF4-FFF2-40B4-BE49-F238E27FC236}">
                <a16:creationId xmlns:a16="http://schemas.microsoft.com/office/drawing/2014/main" id="{0C075122-09E9-8333-F427-EBDF93FF9A7F}"/>
              </a:ext>
            </a:extLst>
          </p:cNvPr>
          <p:cNvSpPr>
            <a:spLocks noGrp="1"/>
          </p:cNvSpPr>
          <p:nvPr>
            <p:ph type="sldNum" sz="quarter" idx="5"/>
          </p:nvPr>
        </p:nvSpPr>
        <p:spPr/>
        <p:txBody>
          <a:bodyPr/>
          <a:lstStyle/>
          <a:p>
            <a:fld id="{55E91B4C-10B5-4D56-B26F-93659AC9BEBD}" type="slidenum">
              <a:rPr lang="nb-NO" smtClean="0"/>
              <a:t>12</a:t>
            </a:fld>
            <a:endParaRPr lang="nb-NO"/>
          </a:p>
        </p:txBody>
      </p:sp>
    </p:spTree>
    <p:extLst>
      <p:ext uri="{BB962C8B-B14F-4D97-AF65-F5344CB8AC3E}">
        <p14:creationId xmlns:p14="http://schemas.microsoft.com/office/powerpoint/2010/main" val="3817463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E15A8-0D7B-37D9-C808-A02A40E7CC4C}"/>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63FD6DD8-32DF-425A-2F88-B2B52FF9AB5A}"/>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CE1ACA0A-9D2D-5104-FFE9-60F21D26FDD2}"/>
              </a:ext>
            </a:extLst>
          </p:cNvPr>
          <p:cNvSpPr>
            <a:spLocks noGrp="1"/>
          </p:cNvSpPr>
          <p:nvPr>
            <p:ph type="body" idx="1"/>
          </p:nvPr>
        </p:nvSpPr>
        <p:spPr/>
        <p:txBody>
          <a:bodyPr/>
          <a:lstStyle/>
          <a:p>
            <a:r>
              <a:rPr lang="nb-NO" b="1"/>
              <a:t>Hjelpetekst til læreren: </a:t>
            </a:r>
            <a:r>
              <a:rPr lang="nb-NO"/>
              <a:t>Handlinger som er allment akseptert i samhandling mellom voksne og barn som de har omsorg for, regnes ikke som fysiske inngrep. Å påvirke en elev gjennom minimal bruk av fysisk kontakt, for eksempel ved å lede eleven forsiktig ut av rommet, vil ikke være et fysisk inngrep.</a:t>
            </a:r>
          </a:p>
          <a:p>
            <a:endParaRPr lang="nb-NO"/>
          </a:p>
        </p:txBody>
      </p:sp>
      <p:sp>
        <p:nvSpPr>
          <p:cNvPr id="4" name="Plassholder for lysbildenummer 3">
            <a:extLst>
              <a:ext uri="{FF2B5EF4-FFF2-40B4-BE49-F238E27FC236}">
                <a16:creationId xmlns:a16="http://schemas.microsoft.com/office/drawing/2014/main" id="{FC809042-1485-EABF-70A2-110CED6DE350}"/>
              </a:ext>
            </a:extLst>
          </p:cNvPr>
          <p:cNvSpPr>
            <a:spLocks noGrp="1"/>
          </p:cNvSpPr>
          <p:nvPr>
            <p:ph type="sldNum" sz="quarter" idx="5"/>
          </p:nvPr>
        </p:nvSpPr>
        <p:spPr/>
        <p:txBody>
          <a:bodyPr/>
          <a:lstStyle/>
          <a:p>
            <a:fld id="{55E91B4C-10B5-4D56-B26F-93659AC9BEBD}" type="slidenum">
              <a:rPr lang="nb-NO" smtClean="0"/>
              <a:t>13</a:t>
            </a:fld>
            <a:endParaRPr lang="nb-NO"/>
          </a:p>
        </p:txBody>
      </p:sp>
    </p:spTree>
    <p:extLst>
      <p:ext uri="{BB962C8B-B14F-4D97-AF65-F5344CB8AC3E}">
        <p14:creationId xmlns:p14="http://schemas.microsoft.com/office/powerpoint/2010/main" val="504674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D0CDA-D723-B4D6-70D9-35DF249896EC}"/>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FEF4EBAF-EFAD-448B-2D00-24F43FDBBE11}"/>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C1E102C6-73AA-9B59-AE6F-B8E76C8E256F}"/>
              </a:ext>
            </a:extLst>
          </p:cNvPr>
          <p:cNvSpPr>
            <a:spLocks noGrp="1"/>
          </p:cNvSpPr>
          <p:nvPr>
            <p:ph type="body" idx="1"/>
          </p:nvPr>
        </p:nvSpPr>
        <p:spPr/>
        <p:txBody>
          <a:bodyPr/>
          <a:lstStyle/>
          <a:p>
            <a:r>
              <a:rPr lang="nb-NO" b="1"/>
              <a:t>Hjelpetekst til læreren: </a:t>
            </a:r>
          </a:p>
          <a:p>
            <a:r>
              <a:rPr lang="nb-NO"/>
              <a:t>Å gripe inn fysisk skal være siste utvei etter at øvrige virkemidler for å løse situasjoner er forsøkt eller </a:t>
            </a:r>
            <a:r>
              <a:rPr lang="nb-NO" b="0"/>
              <a:t>når andre tiltak ikke er tilstrekkelige</a:t>
            </a:r>
            <a:r>
              <a:rPr lang="nb-NO"/>
              <a:t>. </a:t>
            </a:r>
          </a:p>
          <a:p>
            <a:endParaRPr lang="nb-NO" sz="900" b="0" i="0" kern="1200">
              <a:solidFill>
                <a:schemeClr val="tx1"/>
              </a:solidFill>
              <a:effectLst/>
              <a:latin typeface="+mn-lt"/>
              <a:ea typeface="+mn-ea"/>
              <a:cs typeface="+mn-cs"/>
            </a:endParaRPr>
          </a:p>
          <a:p>
            <a:r>
              <a:rPr lang="nb-NO" sz="900" b="0" i="0" kern="1200">
                <a:solidFill>
                  <a:schemeClr val="tx1"/>
                </a:solidFill>
                <a:effectLst/>
                <a:latin typeface="+mn-lt"/>
                <a:ea typeface="+mn-ea"/>
                <a:cs typeface="+mn-cs"/>
              </a:rPr>
              <a:t>Det fysiske inngrepet skal ikke gå lenger enn det som er nødvendig. Dette innebærer at inngrepet må være egnet til å stoppe eller avverge den aktuelle situasjonen, og at inngrepene må være så få, kortvarige og skånsomme som mulig. For eksempel vil en ansatt kunne holde elever fast for å bryte opp en slåsskamp, men grepet skal ikke være sterkere eller vare lengre enn det som er nødvendig for å avverge situasjonen.</a:t>
            </a:r>
          </a:p>
          <a:p>
            <a:endParaRPr lang="nb-NO" sz="900" b="0" i="0" kern="1200">
              <a:solidFill>
                <a:schemeClr val="tx1"/>
              </a:solidFill>
              <a:effectLst/>
              <a:latin typeface="+mn-lt"/>
              <a:ea typeface="+mn-ea"/>
              <a:cs typeface="+mn-cs"/>
            </a:endParaRPr>
          </a:p>
          <a:p>
            <a:r>
              <a:rPr lang="nb-NO" sz="900" b="0" i="0" kern="1200">
                <a:solidFill>
                  <a:schemeClr val="tx1"/>
                </a:solidFill>
                <a:effectLst/>
                <a:latin typeface="+mn-lt"/>
                <a:ea typeface="+mn-ea"/>
                <a:cs typeface="+mn-cs"/>
              </a:rPr>
              <a:t>I tillegg må inngrepet være forholdsmessig. Det vil si at inngrepet må stå i et rimelig forhold til formålet med å gripe inn, og til belastningen eleven blir påført ved at den ansatte griper inn fysisk. Jo tyngre interessene den ansatte søker å ivareta er, og jo mer alvorlig situasjonen er, jo lengre kan hen gå i å gripe inn fysisk. Vern av liv og helse veier tyngre enn vern av eiendom. Hvor langt det fysiske inngrepet kan gå, kan også avhenge av om en elev skader andre elever, eller om eleven skader seg selv.</a:t>
            </a:r>
          </a:p>
          <a:p>
            <a:endParaRPr lang="nb-NO" b="1"/>
          </a:p>
          <a:p>
            <a:pPr marL="0" marR="0" lvl="0" indent="0" algn="l" defTabSz="685800" rtl="0" eaLnBrk="1" fontAlgn="auto" latinLnBrk="0" hangingPunct="1">
              <a:lnSpc>
                <a:spcPct val="100000"/>
              </a:lnSpc>
              <a:spcBef>
                <a:spcPts val="0"/>
              </a:spcBef>
              <a:spcAft>
                <a:spcPts val="0"/>
              </a:spcAft>
              <a:buClrTx/>
              <a:buSzTx/>
              <a:buFontTx/>
              <a:buNone/>
              <a:tabLst/>
              <a:defRPr/>
            </a:pPr>
            <a:r>
              <a:rPr lang="nb-NO"/>
              <a:t>Fysisk inngripen kan aldri brukes som straff. Det skal alltid være basert på vurdering av nødvendighet og forholdsmessighet, og etterfølges av dokumentasjon og dialog.</a:t>
            </a:r>
          </a:p>
          <a:p>
            <a:endParaRPr lang="nb-NO"/>
          </a:p>
        </p:txBody>
      </p:sp>
      <p:sp>
        <p:nvSpPr>
          <p:cNvPr id="4" name="Plassholder for lysbildenummer 3">
            <a:extLst>
              <a:ext uri="{FF2B5EF4-FFF2-40B4-BE49-F238E27FC236}">
                <a16:creationId xmlns:a16="http://schemas.microsoft.com/office/drawing/2014/main" id="{AAE15C0E-C2C3-E355-7A61-E932915727B7}"/>
              </a:ext>
            </a:extLst>
          </p:cNvPr>
          <p:cNvSpPr>
            <a:spLocks noGrp="1"/>
          </p:cNvSpPr>
          <p:nvPr>
            <p:ph type="sldNum" sz="quarter" idx="5"/>
          </p:nvPr>
        </p:nvSpPr>
        <p:spPr/>
        <p:txBody>
          <a:bodyPr/>
          <a:lstStyle/>
          <a:p>
            <a:fld id="{55E91B4C-10B5-4D56-B26F-93659AC9BEBD}" type="slidenum">
              <a:rPr lang="nb-NO" smtClean="0"/>
              <a:t>14</a:t>
            </a:fld>
            <a:endParaRPr lang="nb-NO"/>
          </a:p>
        </p:txBody>
      </p:sp>
    </p:spTree>
    <p:extLst>
      <p:ext uri="{BB962C8B-B14F-4D97-AF65-F5344CB8AC3E}">
        <p14:creationId xmlns:p14="http://schemas.microsoft.com/office/powerpoint/2010/main" val="4155135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 Historieblå">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499"/>
          </a:xfrm>
          <a:prstGeom prst="rect">
            <a:avLst/>
          </a:prstGeom>
        </p:spPr>
      </p:pic>
      <p:sp>
        <p:nvSpPr>
          <p:cNvPr id="2" name="Title 1"/>
          <p:cNvSpPr>
            <a:spLocks noGrp="1"/>
          </p:cNvSpPr>
          <p:nvPr>
            <p:ph type="ctrTitle" hasCustomPrompt="1"/>
          </p:nvPr>
        </p:nvSpPr>
        <p:spPr>
          <a:xfrm>
            <a:off x="628650" y="1074700"/>
            <a:ext cx="5486400" cy="2149401"/>
          </a:xfrm>
        </p:spPr>
        <p:txBody>
          <a:bodyPr anchor="b">
            <a:normAutofit/>
          </a:bodyPr>
          <a:lstStyle>
            <a:lvl1pPr algn="l">
              <a:defRPr sz="4000" b="0"/>
            </a:lvl1pPr>
          </a:lstStyle>
          <a:p>
            <a:r>
              <a:rPr lang="nb-NO" err="1"/>
              <a:t>Presentasjonsmal</a:t>
            </a:r>
            <a:r>
              <a:rPr lang="nb-NO"/>
              <a:t> Halden kommune</a:t>
            </a:r>
            <a:endParaRPr lang="en-US"/>
          </a:p>
        </p:txBody>
      </p:sp>
      <p:sp>
        <p:nvSpPr>
          <p:cNvPr id="4" name="Date Placeholder 3"/>
          <p:cNvSpPr>
            <a:spLocks noGrp="1"/>
          </p:cNvSpPr>
          <p:nvPr>
            <p:ph type="dt" sz="half" idx="10"/>
          </p:nvPr>
        </p:nvSpPr>
        <p:spPr/>
        <p:txBody>
          <a:bodyPr/>
          <a:lstStyle/>
          <a:p>
            <a:fld id="{B996C2B4-A0D0-2A43-BCFA-59D373121536}" type="datetime1">
              <a:rPr lang="nb-NO" smtClean="0"/>
              <a:t>07.09.2025</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 Fremtidsrød">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8" cy="5143309"/>
          </a:xfrm>
          <a:prstGeom prst="rect">
            <a:avLst/>
          </a:prstGeom>
        </p:spPr>
      </p:pic>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hasCustomPrompt="1"/>
          </p:nvPr>
        </p:nvSpPr>
        <p:spPr/>
        <p:txBody>
          <a:bodyPr/>
          <a:lstStyle>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lvl2pPr>
          </a:lstStyle>
          <a:p>
            <a:pPr lvl="0"/>
            <a:r>
              <a:rPr lang="nb-NO"/>
              <a:t>Brødtekst - Klikk for å redigere tekststiler i malen</a:t>
            </a:r>
          </a:p>
          <a:p>
            <a:pPr lvl="1"/>
            <a:r>
              <a:rPr lang="nb-NO"/>
              <a:t>Punkter </a:t>
            </a:r>
            <a:r>
              <a:rPr lang="mr-IN"/>
              <a:t>–</a:t>
            </a:r>
            <a:r>
              <a:rPr lang="nb-NO"/>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a:t>Punkter </a:t>
            </a:r>
            <a:r>
              <a:rPr lang="mr-IN"/>
              <a:t>–</a:t>
            </a:r>
            <a:r>
              <a:rPr lang="nb-NO"/>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a:t>Punkter </a:t>
            </a:r>
            <a:r>
              <a:rPr lang="mr-IN"/>
              <a:t>–</a:t>
            </a:r>
            <a:r>
              <a:rPr lang="nb-NO"/>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a:t>Punkter </a:t>
            </a:r>
            <a:r>
              <a:rPr lang="mr-IN"/>
              <a:t>–</a:t>
            </a:r>
            <a:r>
              <a:rPr lang="nb-NO"/>
              <a:t> Klikk for å redigere tekststiler i malen</a:t>
            </a:r>
          </a:p>
        </p:txBody>
      </p:sp>
      <p:sp>
        <p:nvSpPr>
          <p:cNvPr id="4" name="Date Placeholder 3"/>
          <p:cNvSpPr>
            <a:spLocks noGrp="1"/>
          </p:cNvSpPr>
          <p:nvPr>
            <p:ph type="dt" sz="half" idx="10"/>
          </p:nvPr>
        </p:nvSpPr>
        <p:spPr/>
        <p:txBody>
          <a:bodyPr/>
          <a:lstStyle/>
          <a:p>
            <a:fld id="{2BBBF540-D1AF-1244-8DF5-5034E32D8838}" type="datetime1">
              <a:rPr lang="nb-NO" smtClean="0"/>
              <a:t>07.09.2025</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953671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 Fredrikstengrå">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0"/>
            <a:ext cx="9138586" cy="5143309"/>
          </a:xfrm>
          <a:prstGeom prst="rect">
            <a:avLst/>
          </a:prstGeom>
        </p:spPr>
      </p:pic>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hasCustomPrompt="1"/>
          </p:nvPr>
        </p:nvSpPr>
        <p:spPr/>
        <p:txBody>
          <a:bodyPr/>
          <a:lstStyle>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lvl2pPr>
          </a:lstStyle>
          <a:p>
            <a:pPr lvl="0"/>
            <a:r>
              <a:rPr lang="nb-NO"/>
              <a:t>Brødtekst - Klikk for å redigere tekststiler i malen</a:t>
            </a:r>
          </a:p>
          <a:p>
            <a:pPr lvl="1"/>
            <a:r>
              <a:rPr lang="nb-NO"/>
              <a:t>Punkter </a:t>
            </a:r>
            <a:r>
              <a:rPr lang="mr-IN"/>
              <a:t>–</a:t>
            </a:r>
            <a:r>
              <a:rPr lang="nb-NO"/>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a:t>Punkter </a:t>
            </a:r>
            <a:r>
              <a:rPr lang="mr-IN"/>
              <a:t>–</a:t>
            </a:r>
            <a:r>
              <a:rPr lang="nb-NO"/>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a:t>Punkter </a:t>
            </a:r>
            <a:r>
              <a:rPr lang="mr-IN"/>
              <a:t>–</a:t>
            </a:r>
            <a:r>
              <a:rPr lang="nb-NO"/>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a:t>Punkter </a:t>
            </a:r>
            <a:r>
              <a:rPr lang="mr-IN"/>
              <a:t>–</a:t>
            </a:r>
            <a:r>
              <a:rPr lang="nb-NO"/>
              <a:t> Klikk for å redigere tekststiler i malen</a:t>
            </a:r>
          </a:p>
        </p:txBody>
      </p:sp>
      <p:sp>
        <p:nvSpPr>
          <p:cNvPr id="4" name="Date Placeholder 3"/>
          <p:cNvSpPr>
            <a:spLocks noGrp="1"/>
          </p:cNvSpPr>
          <p:nvPr>
            <p:ph type="dt" sz="half" idx="10"/>
          </p:nvPr>
        </p:nvSpPr>
        <p:spPr/>
        <p:txBody>
          <a:bodyPr/>
          <a:lstStyle/>
          <a:p>
            <a:fld id="{2BBBF540-D1AF-1244-8DF5-5034E32D8838}" type="datetime1">
              <a:rPr lang="nb-NO" smtClean="0"/>
              <a:t>07.09.2025</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953671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tel og innhold - Fredrikstengrå">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0"/>
            <a:ext cx="9138585" cy="5143309"/>
          </a:xfrm>
          <a:prstGeom prst="rect">
            <a:avLst/>
          </a:prstGeom>
        </p:spPr>
      </p:pic>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hasCustomPrompt="1"/>
          </p:nvPr>
        </p:nvSpPr>
        <p:spPr/>
        <p:txBody>
          <a:bodyPr/>
          <a:lstStyle>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lvl2pPr>
          </a:lstStyle>
          <a:p>
            <a:pPr lvl="0"/>
            <a:r>
              <a:rPr lang="nb-NO"/>
              <a:t>Brødtekst - Klikk for å redigere tekststiler i malen</a:t>
            </a:r>
          </a:p>
          <a:p>
            <a:pPr lvl="1"/>
            <a:r>
              <a:rPr lang="nb-NO"/>
              <a:t>Punkter </a:t>
            </a:r>
            <a:r>
              <a:rPr lang="mr-IN"/>
              <a:t>–</a:t>
            </a:r>
            <a:r>
              <a:rPr lang="nb-NO"/>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a:t>Punkter </a:t>
            </a:r>
            <a:r>
              <a:rPr lang="mr-IN"/>
              <a:t>–</a:t>
            </a:r>
            <a:r>
              <a:rPr lang="nb-NO"/>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a:t>Punkter </a:t>
            </a:r>
            <a:r>
              <a:rPr lang="mr-IN"/>
              <a:t>–</a:t>
            </a:r>
            <a:r>
              <a:rPr lang="nb-NO"/>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a:t>Punkter </a:t>
            </a:r>
            <a:r>
              <a:rPr lang="mr-IN"/>
              <a:t>–</a:t>
            </a:r>
            <a:r>
              <a:rPr lang="nb-NO"/>
              <a:t> Klikk for å redigere tekststiler i malen</a:t>
            </a:r>
          </a:p>
        </p:txBody>
      </p:sp>
      <p:sp>
        <p:nvSpPr>
          <p:cNvPr id="4" name="Date Placeholder 3"/>
          <p:cNvSpPr>
            <a:spLocks noGrp="1"/>
          </p:cNvSpPr>
          <p:nvPr>
            <p:ph type="dt" sz="half" idx="10"/>
          </p:nvPr>
        </p:nvSpPr>
        <p:spPr/>
        <p:txBody>
          <a:bodyPr/>
          <a:lstStyle/>
          <a:p>
            <a:fld id="{2BBBF540-D1AF-1244-8DF5-5034E32D8838}" type="datetime1">
              <a:rPr lang="nb-NO" smtClean="0"/>
              <a:t>07.09.2025</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Kapittelside - Historieblå">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23"/>
            <a:ext cx="9138925" cy="5140454"/>
          </a:xfrm>
          <a:prstGeom prst="rect">
            <a:avLst/>
          </a:prstGeom>
        </p:spPr>
      </p:pic>
      <p:sp>
        <p:nvSpPr>
          <p:cNvPr id="2" name="Title 1"/>
          <p:cNvSpPr>
            <a:spLocks noGrp="1"/>
          </p:cNvSpPr>
          <p:nvPr>
            <p:ph type="title" hasCustomPrompt="1"/>
          </p:nvPr>
        </p:nvSpPr>
        <p:spPr>
          <a:xfrm>
            <a:off x="919895" y="1213108"/>
            <a:ext cx="7310532" cy="2287810"/>
          </a:xfrm>
        </p:spPr>
        <p:txBody>
          <a:bodyPr anchor="ctr">
            <a:normAutofit/>
          </a:bodyPr>
          <a:lstStyle>
            <a:lvl1pPr algn="ctr">
              <a:defRPr sz="4000">
                <a:solidFill>
                  <a:schemeClr val="bg1"/>
                </a:solidFill>
              </a:defRPr>
            </a:lvl1pPr>
          </a:lstStyle>
          <a:p>
            <a:r>
              <a:rPr lang="nb-NO"/>
              <a:t>Kapittelside med plass til sentrert tittel</a:t>
            </a:r>
            <a:endParaRPr lang="en-US"/>
          </a:p>
        </p:txBody>
      </p:sp>
      <p:sp>
        <p:nvSpPr>
          <p:cNvPr id="3" name="Date Placeholder 2"/>
          <p:cNvSpPr>
            <a:spLocks noGrp="1"/>
          </p:cNvSpPr>
          <p:nvPr>
            <p:ph type="dt" sz="half" idx="10"/>
          </p:nvPr>
        </p:nvSpPr>
        <p:spPr/>
        <p:txBody>
          <a:bodyPr/>
          <a:lstStyle>
            <a:lvl1pPr>
              <a:defRPr>
                <a:solidFill>
                  <a:srgbClr val="FFFFFF"/>
                </a:solidFill>
              </a:defRPr>
            </a:lvl1pPr>
          </a:lstStyle>
          <a:p>
            <a:fld id="{ACB80961-18D0-EF4B-97FF-E9E56D35CDEA}" type="datetime1">
              <a:rPr lang="nb-NO" smtClean="0"/>
              <a:t>07.09.2025</a:t>
            </a:fld>
            <a:endParaRPr lang="nb-NO"/>
          </a:p>
        </p:txBody>
      </p:sp>
      <p:sp>
        <p:nvSpPr>
          <p:cNvPr id="4" name="Footer Placeholder 3"/>
          <p:cNvSpPr>
            <a:spLocks noGrp="1"/>
          </p:cNvSpPr>
          <p:nvPr>
            <p:ph type="ftr" sz="quarter" idx="11"/>
          </p:nvPr>
        </p:nvSpPr>
        <p:spPr/>
        <p:txBody>
          <a:bodyPr/>
          <a:lstStyle>
            <a:lvl1pPr>
              <a:defRPr>
                <a:solidFill>
                  <a:srgbClr val="FFFFFF"/>
                </a:solidFill>
              </a:defRPr>
            </a:lvl1pPr>
          </a:lstStyle>
          <a:p>
            <a:r>
              <a:rPr lang="nb-NO"/>
              <a:t>Virksomhetsnavn/tjenestested</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2F6EF4E-CC60-E84A-867F-4AE5D9DB4F61}" type="slidenum">
              <a:rPr lang="nb-NO" smtClean="0"/>
              <a:pPr/>
              <a:t>‹#›</a:t>
            </a:fld>
            <a:endParaRPr lang="nb-NO"/>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Kapittelside - Iddegrønn">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8924" cy="5143500"/>
          </a:xfrm>
          <a:prstGeom prst="rect">
            <a:avLst/>
          </a:prstGeom>
        </p:spPr>
      </p:pic>
      <p:sp>
        <p:nvSpPr>
          <p:cNvPr id="2" name="Title 1"/>
          <p:cNvSpPr>
            <a:spLocks noGrp="1"/>
          </p:cNvSpPr>
          <p:nvPr>
            <p:ph type="title" hasCustomPrompt="1"/>
          </p:nvPr>
        </p:nvSpPr>
        <p:spPr>
          <a:xfrm>
            <a:off x="919895" y="1213108"/>
            <a:ext cx="7310532" cy="2287810"/>
          </a:xfrm>
        </p:spPr>
        <p:txBody>
          <a:bodyPr anchor="ctr">
            <a:normAutofit/>
          </a:bodyPr>
          <a:lstStyle>
            <a:lvl1pPr algn="ctr">
              <a:defRPr sz="4000">
                <a:solidFill>
                  <a:schemeClr val="bg1"/>
                </a:solidFill>
              </a:defRPr>
            </a:lvl1pPr>
          </a:lstStyle>
          <a:p>
            <a:r>
              <a:rPr lang="nb-NO"/>
              <a:t>Kapittelside med plass til sentrert tittel</a:t>
            </a:r>
            <a:endParaRPr lang="en-US"/>
          </a:p>
        </p:txBody>
      </p:sp>
      <p:sp>
        <p:nvSpPr>
          <p:cNvPr id="3" name="Date Placeholder 2"/>
          <p:cNvSpPr>
            <a:spLocks noGrp="1"/>
          </p:cNvSpPr>
          <p:nvPr>
            <p:ph type="dt" sz="half" idx="10"/>
          </p:nvPr>
        </p:nvSpPr>
        <p:spPr/>
        <p:txBody>
          <a:bodyPr/>
          <a:lstStyle>
            <a:lvl1pPr>
              <a:defRPr>
                <a:solidFill>
                  <a:srgbClr val="FFFFFF"/>
                </a:solidFill>
              </a:defRPr>
            </a:lvl1pPr>
          </a:lstStyle>
          <a:p>
            <a:fld id="{E90BDB1D-E6F7-CC46-B68C-0FD077DB01D5}" type="datetime1">
              <a:rPr lang="nb-NO" smtClean="0"/>
              <a:t>07.09.2025</a:t>
            </a:fld>
            <a:endParaRPr lang="nb-NO"/>
          </a:p>
        </p:txBody>
      </p:sp>
      <p:sp>
        <p:nvSpPr>
          <p:cNvPr id="4" name="Footer Placeholder 3"/>
          <p:cNvSpPr>
            <a:spLocks noGrp="1"/>
          </p:cNvSpPr>
          <p:nvPr>
            <p:ph type="ftr" sz="quarter" idx="11"/>
          </p:nvPr>
        </p:nvSpPr>
        <p:spPr/>
        <p:txBody>
          <a:bodyPr/>
          <a:lstStyle>
            <a:lvl1pPr>
              <a:defRPr>
                <a:solidFill>
                  <a:srgbClr val="FFFFFF"/>
                </a:solidFill>
              </a:defRPr>
            </a:lvl1pPr>
          </a:lstStyle>
          <a:p>
            <a:r>
              <a:rPr lang="nb-NO"/>
              <a:t>Virksomhetsnavn/tjenestested</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2F6EF4E-CC60-E84A-867F-4AE5D9DB4F61}" type="slidenum">
              <a:rPr lang="nb-NO" smtClean="0"/>
              <a:pPr/>
              <a:t>‹#›</a:t>
            </a:fld>
            <a:endParaRPr lang="nb-NO"/>
          </a:p>
        </p:txBody>
      </p:sp>
    </p:spTree>
    <p:extLst>
      <p:ext uri="{BB962C8B-B14F-4D97-AF65-F5344CB8AC3E}">
        <p14:creationId xmlns:p14="http://schemas.microsoft.com/office/powerpoint/2010/main" val="3110343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Kapittelside - Korngul">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8924" cy="5143500"/>
          </a:xfrm>
          <a:prstGeom prst="rect">
            <a:avLst/>
          </a:prstGeom>
        </p:spPr>
      </p:pic>
      <p:sp>
        <p:nvSpPr>
          <p:cNvPr id="2" name="Title 1"/>
          <p:cNvSpPr>
            <a:spLocks noGrp="1"/>
          </p:cNvSpPr>
          <p:nvPr>
            <p:ph type="title" hasCustomPrompt="1"/>
          </p:nvPr>
        </p:nvSpPr>
        <p:spPr>
          <a:xfrm>
            <a:off x="919895" y="1213108"/>
            <a:ext cx="7310532" cy="2287810"/>
          </a:xfrm>
        </p:spPr>
        <p:txBody>
          <a:bodyPr anchor="ctr">
            <a:normAutofit/>
          </a:bodyPr>
          <a:lstStyle>
            <a:lvl1pPr algn="ctr">
              <a:defRPr sz="4000">
                <a:solidFill>
                  <a:schemeClr val="bg1"/>
                </a:solidFill>
              </a:defRPr>
            </a:lvl1pPr>
          </a:lstStyle>
          <a:p>
            <a:r>
              <a:rPr lang="nb-NO"/>
              <a:t>Kapittelside med plass til sentrert tittel</a:t>
            </a:r>
            <a:endParaRPr lang="en-US"/>
          </a:p>
        </p:txBody>
      </p:sp>
      <p:sp>
        <p:nvSpPr>
          <p:cNvPr id="3" name="Date Placeholder 2"/>
          <p:cNvSpPr>
            <a:spLocks noGrp="1"/>
          </p:cNvSpPr>
          <p:nvPr>
            <p:ph type="dt" sz="half" idx="10"/>
          </p:nvPr>
        </p:nvSpPr>
        <p:spPr/>
        <p:txBody>
          <a:bodyPr/>
          <a:lstStyle>
            <a:lvl1pPr>
              <a:defRPr>
                <a:solidFill>
                  <a:srgbClr val="FFFFFF"/>
                </a:solidFill>
              </a:defRPr>
            </a:lvl1pPr>
          </a:lstStyle>
          <a:p>
            <a:fld id="{487C41CA-1D34-3D49-94C6-6EA2EE09888C}" type="datetime1">
              <a:rPr lang="nb-NO" smtClean="0"/>
              <a:t>07.09.2025</a:t>
            </a:fld>
            <a:endParaRPr lang="nb-NO"/>
          </a:p>
        </p:txBody>
      </p:sp>
      <p:sp>
        <p:nvSpPr>
          <p:cNvPr id="4" name="Footer Placeholder 3"/>
          <p:cNvSpPr>
            <a:spLocks noGrp="1"/>
          </p:cNvSpPr>
          <p:nvPr>
            <p:ph type="ftr" sz="quarter" idx="11"/>
          </p:nvPr>
        </p:nvSpPr>
        <p:spPr/>
        <p:txBody>
          <a:bodyPr/>
          <a:lstStyle>
            <a:lvl1pPr>
              <a:defRPr>
                <a:solidFill>
                  <a:srgbClr val="FFFFFF"/>
                </a:solidFill>
              </a:defRPr>
            </a:lvl1pPr>
          </a:lstStyle>
          <a:p>
            <a:r>
              <a:rPr lang="nb-NO"/>
              <a:t>Virksomhetsnavn/tjenestested</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2F6EF4E-CC60-E84A-867F-4AE5D9DB4F61}" type="slidenum">
              <a:rPr lang="nb-NO" smtClean="0"/>
              <a:pPr/>
              <a:t>‹#›</a:t>
            </a:fld>
            <a:endParaRPr lang="nb-NO"/>
          </a:p>
        </p:txBody>
      </p:sp>
    </p:spTree>
    <p:extLst>
      <p:ext uri="{BB962C8B-B14F-4D97-AF65-F5344CB8AC3E}">
        <p14:creationId xmlns:p14="http://schemas.microsoft.com/office/powerpoint/2010/main" val="3110343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Kapittelside - Fremtidsrø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23"/>
            <a:ext cx="9138925" cy="5140454"/>
          </a:xfrm>
          <a:prstGeom prst="rect">
            <a:avLst/>
          </a:prstGeom>
        </p:spPr>
      </p:pic>
      <p:sp>
        <p:nvSpPr>
          <p:cNvPr id="2" name="Title 1"/>
          <p:cNvSpPr>
            <a:spLocks noGrp="1"/>
          </p:cNvSpPr>
          <p:nvPr>
            <p:ph type="title" hasCustomPrompt="1"/>
          </p:nvPr>
        </p:nvSpPr>
        <p:spPr>
          <a:xfrm>
            <a:off x="919895" y="1213108"/>
            <a:ext cx="7310532" cy="2287810"/>
          </a:xfrm>
        </p:spPr>
        <p:txBody>
          <a:bodyPr anchor="ctr">
            <a:normAutofit/>
          </a:bodyPr>
          <a:lstStyle>
            <a:lvl1pPr algn="ctr">
              <a:defRPr sz="4000">
                <a:solidFill>
                  <a:schemeClr val="bg1"/>
                </a:solidFill>
              </a:defRPr>
            </a:lvl1pPr>
          </a:lstStyle>
          <a:p>
            <a:r>
              <a:rPr lang="nb-NO"/>
              <a:t>Kapittelside med plass til sentrert tittel</a:t>
            </a:r>
            <a:endParaRPr lang="en-US"/>
          </a:p>
        </p:txBody>
      </p:sp>
      <p:sp>
        <p:nvSpPr>
          <p:cNvPr id="3" name="Date Placeholder 2"/>
          <p:cNvSpPr>
            <a:spLocks noGrp="1"/>
          </p:cNvSpPr>
          <p:nvPr>
            <p:ph type="dt" sz="half" idx="10"/>
          </p:nvPr>
        </p:nvSpPr>
        <p:spPr/>
        <p:txBody>
          <a:bodyPr/>
          <a:lstStyle>
            <a:lvl1pPr>
              <a:defRPr>
                <a:solidFill>
                  <a:srgbClr val="FFFFFF"/>
                </a:solidFill>
              </a:defRPr>
            </a:lvl1pPr>
          </a:lstStyle>
          <a:p>
            <a:fld id="{487C41CA-1D34-3D49-94C6-6EA2EE09888C}" type="datetime1">
              <a:rPr lang="nb-NO" smtClean="0"/>
              <a:t>07.09.2025</a:t>
            </a:fld>
            <a:endParaRPr lang="nb-NO"/>
          </a:p>
        </p:txBody>
      </p:sp>
      <p:sp>
        <p:nvSpPr>
          <p:cNvPr id="4" name="Footer Placeholder 3"/>
          <p:cNvSpPr>
            <a:spLocks noGrp="1"/>
          </p:cNvSpPr>
          <p:nvPr>
            <p:ph type="ftr" sz="quarter" idx="11"/>
          </p:nvPr>
        </p:nvSpPr>
        <p:spPr/>
        <p:txBody>
          <a:bodyPr/>
          <a:lstStyle>
            <a:lvl1pPr>
              <a:defRPr>
                <a:solidFill>
                  <a:srgbClr val="FFFFFF"/>
                </a:solidFill>
              </a:defRPr>
            </a:lvl1pPr>
          </a:lstStyle>
          <a:p>
            <a:r>
              <a:rPr lang="nb-NO"/>
              <a:t>Virksomhetsnavn/tjenestested</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2F6EF4E-CC60-E84A-867F-4AE5D9DB4F61}" type="slidenum">
              <a:rPr lang="nb-NO" smtClean="0"/>
              <a:pPr/>
              <a:t>‹#›</a:t>
            </a:fld>
            <a:endParaRPr lang="nb-NO"/>
          </a:p>
        </p:txBody>
      </p:sp>
    </p:spTree>
    <p:extLst>
      <p:ext uri="{BB962C8B-B14F-4D97-AF65-F5344CB8AC3E}">
        <p14:creationId xmlns:p14="http://schemas.microsoft.com/office/powerpoint/2010/main" val="2744684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apittelside - Fredrikstengrå">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8924" cy="5143500"/>
          </a:xfrm>
          <a:prstGeom prst="rect">
            <a:avLst/>
          </a:prstGeom>
        </p:spPr>
      </p:pic>
      <p:sp>
        <p:nvSpPr>
          <p:cNvPr id="2" name="Title 1"/>
          <p:cNvSpPr>
            <a:spLocks noGrp="1"/>
          </p:cNvSpPr>
          <p:nvPr>
            <p:ph type="title" hasCustomPrompt="1"/>
          </p:nvPr>
        </p:nvSpPr>
        <p:spPr>
          <a:xfrm>
            <a:off x="919895" y="1213108"/>
            <a:ext cx="7310532" cy="2287810"/>
          </a:xfrm>
        </p:spPr>
        <p:txBody>
          <a:bodyPr anchor="ctr">
            <a:normAutofit/>
          </a:bodyPr>
          <a:lstStyle>
            <a:lvl1pPr algn="ctr">
              <a:defRPr sz="4000">
                <a:solidFill>
                  <a:schemeClr val="bg1"/>
                </a:solidFill>
              </a:defRPr>
            </a:lvl1pPr>
          </a:lstStyle>
          <a:p>
            <a:r>
              <a:rPr lang="nb-NO"/>
              <a:t>Kapittelside med plass til sentrert tittel</a:t>
            </a:r>
            <a:endParaRPr lang="en-US"/>
          </a:p>
        </p:txBody>
      </p:sp>
      <p:sp>
        <p:nvSpPr>
          <p:cNvPr id="3" name="Date Placeholder 2"/>
          <p:cNvSpPr>
            <a:spLocks noGrp="1"/>
          </p:cNvSpPr>
          <p:nvPr>
            <p:ph type="dt" sz="half" idx="10"/>
          </p:nvPr>
        </p:nvSpPr>
        <p:spPr/>
        <p:txBody>
          <a:bodyPr/>
          <a:lstStyle>
            <a:lvl1pPr>
              <a:defRPr>
                <a:solidFill>
                  <a:srgbClr val="FFFFFF"/>
                </a:solidFill>
              </a:defRPr>
            </a:lvl1pPr>
          </a:lstStyle>
          <a:p>
            <a:fld id="{487C41CA-1D34-3D49-94C6-6EA2EE09888C}" type="datetime1">
              <a:rPr lang="nb-NO" smtClean="0"/>
              <a:t>07.09.2025</a:t>
            </a:fld>
            <a:endParaRPr lang="nb-NO"/>
          </a:p>
        </p:txBody>
      </p:sp>
      <p:sp>
        <p:nvSpPr>
          <p:cNvPr id="4" name="Footer Placeholder 3"/>
          <p:cNvSpPr>
            <a:spLocks noGrp="1"/>
          </p:cNvSpPr>
          <p:nvPr>
            <p:ph type="ftr" sz="quarter" idx="11"/>
          </p:nvPr>
        </p:nvSpPr>
        <p:spPr/>
        <p:txBody>
          <a:bodyPr/>
          <a:lstStyle>
            <a:lvl1pPr>
              <a:defRPr>
                <a:solidFill>
                  <a:srgbClr val="FFFFFF"/>
                </a:solidFill>
              </a:defRPr>
            </a:lvl1pPr>
          </a:lstStyle>
          <a:p>
            <a:r>
              <a:rPr lang="nb-NO"/>
              <a:t>Virksomhetsnavn/tjenestested</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2F6EF4E-CC60-E84A-867F-4AE5D9DB4F61}" type="slidenum">
              <a:rPr lang="nb-NO" smtClean="0"/>
              <a:pPr/>
              <a:t>‹#›</a:t>
            </a:fld>
            <a:endParaRPr lang="nb-NO"/>
          </a:p>
        </p:txBody>
      </p:sp>
    </p:spTree>
    <p:extLst>
      <p:ext uri="{BB962C8B-B14F-4D97-AF65-F5344CB8AC3E}">
        <p14:creationId xmlns:p14="http://schemas.microsoft.com/office/powerpoint/2010/main" val="2744684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ilde - Historieblå">
    <p:bg>
      <p:bgPr>
        <a:solidFill>
          <a:schemeClr val="bg1"/>
        </a:solidFill>
        <a:effectLst/>
      </p:bgPr>
    </p:bg>
    <p:spTree>
      <p:nvGrpSpPr>
        <p:cNvPr id="1" name=""/>
        <p:cNvGrpSpPr/>
        <p:nvPr/>
      </p:nvGrpSpPr>
      <p:grpSpPr>
        <a:xfrm>
          <a:off x="0" y="0"/>
          <a:ext cx="0" cy="0"/>
          <a:chOff x="0" y="0"/>
          <a:chExt cx="0" cy="0"/>
        </a:xfrm>
      </p:grpSpPr>
      <p:sp>
        <p:nvSpPr>
          <p:cNvPr id="9" name="Plassholder for bilde 8"/>
          <p:cNvSpPr>
            <a:spLocks noGrp="1"/>
          </p:cNvSpPr>
          <p:nvPr>
            <p:ph type="pic" sz="quarter" idx="13" hasCustomPrompt="1"/>
          </p:nvPr>
        </p:nvSpPr>
        <p:spPr>
          <a:xfrm>
            <a:off x="0" y="0"/>
            <a:ext cx="9144000" cy="5143499"/>
          </a:xfrm>
        </p:spPr>
        <p:txBody>
          <a:bodyPr anchor="ctr"/>
          <a:lstStyle>
            <a:lvl1pPr marL="0" indent="0" algn="ctr">
              <a:buFontTx/>
              <a:buNone/>
              <a:defRPr/>
            </a:lvl1pPr>
          </a:lstStyle>
          <a:p>
            <a:r>
              <a:rPr lang="nb-NO"/>
              <a:t>Klikk for å legge til bilde</a:t>
            </a:r>
          </a:p>
        </p:txBody>
      </p:sp>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4067"/>
          </a:xfrm>
          <a:prstGeom prst="rect">
            <a:avLst/>
          </a:prstGeom>
        </p:spPr>
      </p:pic>
    </p:spTree>
    <p:extLst>
      <p:ext uri="{BB962C8B-B14F-4D97-AF65-F5344CB8AC3E}">
        <p14:creationId xmlns:p14="http://schemas.microsoft.com/office/powerpoint/2010/main" val="3166342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ilde - Iddegrønn">
    <p:bg>
      <p:bgPr>
        <a:solidFill>
          <a:schemeClr val="bg1"/>
        </a:solidFill>
        <a:effectLst/>
      </p:bgPr>
    </p:bg>
    <p:spTree>
      <p:nvGrpSpPr>
        <p:cNvPr id="1" name=""/>
        <p:cNvGrpSpPr/>
        <p:nvPr/>
      </p:nvGrpSpPr>
      <p:grpSpPr>
        <a:xfrm>
          <a:off x="0" y="0"/>
          <a:ext cx="0" cy="0"/>
          <a:chOff x="0" y="0"/>
          <a:chExt cx="0" cy="0"/>
        </a:xfrm>
      </p:grpSpPr>
      <p:sp>
        <p:nvSpPr>
          <p:cNvPr id="9" name="Plassholder for bilde 8"/>
          <p:cNvSpPr>
            <a:spLocks noGrp="1"/>
          </p:cNvSpPr>
          <p:nvPr>
            <p:ph type="pic" sz="quarter" idx="13" hasCustomPrompt="1"/>
          </p:nvPr>
        </p:nvSpPr>
        <p:spPr>
          <a:xfrm>
            <a:off x="0" y="0"/>
            <a:ext cx="9144000" cy="5143500"/>
          </a:xfrm>
        </p:spPr>
        <p:txBody>
          <a:bodyPr anchor="ctr"/>
          <a:lstStyle>
            <a:lvl1pPr marL="0" indent="0" algn="ctr">
              <a:buFontTx/>
              <a:buNone/>
              <a:defRPr/>
            </a:lvl1pPr>
          </a:lstStyle>
          <a:p>
            <a:r>
              <a:rPr lang="nb-NO"/>
              <a:t>Klikk for å legge til bilde</a:t>
            </a:r>
          </a:p>
        </p:txBody>
      </p:sp>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0"/>
            <a:ext cx="9138586" cy="137033"/>
          </a:xfrm>
          <a:prstGeom prst="rect">
            <a:avLst/>
          </a:prstGeom>
        </p:spPr>
      </p:pic>
    </p:spTree>
    <p:extLst>
      <p:ext uri="{BB962C8B-B14F-4D97-AF65-F5344CB8AC3E}">
        <p14:creationId xmlns:p14="http://schemas.microsoft.com/office/powerpoint/2010/main" val="54044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 Iddegrønn">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6" y="0"/>
            <a:ext cx="9135879" cy="5143499"/>
          </a:xfrm>
          <a:prstGeom prst="rect">
            <a:avLst/>
          </a:prstGeom>
        </p:spPr>
      </p:pic>
      <p:sp>
        <p:nvSpPr>
          <p:cNvPr id="2" name="Title 1"/>
          <p:cNvSpPr>
            <a:spLocks noGrp="1"/>
          </p:cNvSpPr>
          <p:nvPr>
            <p:ph type="ctrTitle" hasCustomPrompt="1"/>
          </p:nvPr>
        </p:nvSpPr>
        <p:spPr>
          <a:xfrm>
            <a:off x="628650" y="1074700"/>
            <a:ext cx="5486400" cy="2149401"/>
          </a:xfrm>
        </p:spPr>
        <p:txBody>
          <a:bodyPr anchor="b">
            <a:normAutofit/>
          </a:bodyPr>
          <a:lstStyle>
            <a:lvl1pPr algn="l">
              <a:defRPr sz="4000"/>
            </a:lvl1pPr>
          </a:lstStyle>
          <a:p>
            <a:r>
              <a:rPr lang="nb-NO" err="1"/>
              <a:t>Presentasjonsmal</a:t>
            </a:r>
            <a:r>
              <a:rPr lang="nb-NO"/>
              <a:t> Halden kommune</a:t>
            </a:r>
            <a:endParaRPr lang="en-US"/>
          </a:p>
        </p:txBody>
      </p:sp>
      <p:sp>
        <p:nvSpPr>
          <p:cNvPr id="4" name="Date Placeholder 3"/>
          <p:cNvSpPr>
            <a:spLocks noGrp="1"/>
          </p:cNvSpPr>
          <p:nvPr>
            <p:ph type="dt" sz="half" idx="10"/>
          </p:nvPr>
        </p:nvSpPr>
        <p:spPr/>
        <p:txBody>
          <a:bodyPr/>
          <a:lstStyle/>
          <a:p>
            <a:fld id="{B996C2B4-A0D0-2A43-BCFA-59D373121536}" type="datetime1">
              <a:rPr lang="nb-NO" smtClean="0"/>
              <a:t>07.09.2025</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2021037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lde - Korngul">
    <p:bg>
      <p:bgPr>
        <a:solidFill>
          <a:schemeClr val="bg1"/>
        </a:solidFill>
        <a:effectLst/>
      </p:bgPr>
    </p:bg>
    <p:spTree>
      <p:nvGrpSpPr>
        <p:cNvPr id="1" name=""/>
        <p:cNvGrpSpPr/>
        <p:nvPr/>
      </p:nvGrpSpPr>
      <p:grpSpPr>
        <a:xfrm>
          <a:off x="0" y="0"/>
          <a:ext cx="0" cy="0"/>
          <a:chOff x="0" y="0"/>
          <a:chExt cx="0" cy="0"/>
        </a:xfrm>
      </p:grpSpPr>
      <p:sp>
        <p:nvSpPr>
          <p:cNvPr id="9" name="Plassholder for bilde 8"/>
          <p:cNvSpPr>
            <a:spLocks noGrp="1"/>
          </p:cNvSpPr>
          <p:nvPr>
            <p:ph type="pic" sz="quarter" idx="13" hasCustomPrompt="1"/>
          </p:nvPr>
        </p:nvSpPr>
        <p:spPr>
          <a:xfrm>
            <a:off x="0" y="0"/>
            <a:ext cx="9144000" cy="5143500"/>
          </a:xfrm>
        </p:spPr>
        <p:txBody>
          <a:bodyPr anchor="ctr"/>
          <a:lstStyle>
            <a:lvl1pPr marL="0" indent="0" algn="ctr">
              <a:buFontTx/>
              <a:buNone/>
              <a:defRPr/>
            </a:lvl1pPr>
          </a:lstStyle>
          <a:p>
            <a:r>
              <a:rPr lang="nb-NO"/>
              <a:t>Klikk for å legge til bilde</a:t>
            </a:r>
          </a:p>
        </p:txBody>
      </p:sp>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0"/>
            <a:ext cx="9138586" cy="137033"/>
          </a:xfrm>
          <a:prstGeom prst="rect">
            <a:avLst/>
          </a:prstGeom>
        </p:spPr>
      </p:pic>
    </p:spTree>
    <p:extLst>
      <p:ext uri="{BB962C8B-B14F-4D97-AF65-F5344CB8AC3E}">
        <p14:creationId xmlns:p14="http://schemas.microsoft.com/office/powerpoint/2010/main" val="768661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ilde - Fremtidsrød">
    <p:bg>
      <p:bgPr>
        <a:solidFill>
          <a:schemeClr val="bg1"/>
        </a:solidFill>
        <a:effectLst/>
      </p:bgPr>
    </p:bg>
    <p:spTree>
      <p:nvGrpSpPr>
        <p:cNvPr id="1" name=""/>
        <p:cNvGrpSpPr/>
        <p:nvPr/>
      </p:nvGrpSpPr>
      <p:grpSpPr>
        <a:xfrm>
          <a:off x="0" y="0"/>
          <a:ext cx="0" cy="0"/>
          <a:chOff x="0" y="0"/>
          <a:chExt cx="0" cy="0"/>
        </a:xfrm>
      </p:grpSpPr>
      <p:sp>
        <p:nvSpPr>
          <p:cNvPr id="9" name="Plassholder for bilde 8"/>
          <p:cNvSpPr>
            <a:spLocks noGrp="1"/>
          </p:cNvSpPr>
          <p:nvPr>
            <p:ph type="pic" sz="quarter" idx="13" hasCustomPrompt="1"/>
          </p:nvPr>
        </p:nvSpPr>
        <p:spPr>
          <a:xfrm>
            <a:off x="0" y="9933"/>
            <a:ext cx="9144000" cy="5133567"/>
          </a:xfrm>
        </p:spPr>
        <p:txBody>
          <a:bodyPr anchor="ctr"/>
          <a:lstStyle>
            <a:lvl1pPr marL="0" indent="0" algn="ctr">
              <a:buFontTx/>
              <a:buNone/>
              <a:defRPr/>
            </a:lvl1pPr>
          </a:lstStyle>
          <a:p>
            <a:r>
              <a:rPr lang="nb-NO"/>
              <a:t>Klikk for å legge til bilde</a:t>
            </a:r>
          </a:p>
        </p:txBody>
      </p:sp>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933"/>
            <a:ext cx="9144000" cy="134067"/>
          </a:xfrm>
          <a:prstGeom prst="rect">
            <a:avLst/>
          </a:prstGeom>
        </p:spPr>
      </p:pic>
    </p:spTree>
    <p:extLst>
      <p:ext uri="{BB962C8B-B14F-4D97-AF65-F5344CB8AC3E}">
        <p14:creationId xmlns:p14="http://schemas.microsoft.com/office/powerpoint/2010/main" val="768661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ilde - Fredrikstengrå">
    <p:bg>
      <p:bgPr>
        <a:solidFill>
          <a:schemeClr val="bg1"/>
        </a:solidFill>
        <a:effectLst/>
      </p:bgPr>
    </p:bg>
    <p:spTree>
      <p:nvGrpSpPr>
        <p:cNvPr id="1" name=""/>
        <p:cNvGrpSpPr/>
        <p:nvPr/>
      </p:nvGrpSpPr>
      <p:grpSpPr>
        <a:xfrm>
          <a:off x="0" y="0"/>
          <a:ext cx="0" cy="0"/>
          <a:chOff x="0" y="0"/>
          <a:chExt cx="0" cy="0"/>
        </a:xfrm>
      </p:grpSpPr>
      <p:sp>
        <p:nvSpPr>
          <p:cNvPr id="9" name="Plassholder for bilde 8"/>
          <p:cNvSpPr>
            <a:spLocks noGrp="1"/>
          </p:cNvSpPr>
          <p:nvPr>
            <p:ph type="pic" sz="quarter" idx="13" hasCustomPrompt="1"/>
          </p:nvPr>
        </p:nvSpPr>
        <p:spPr>
          <a:xfrm>
            <a:off x="0" y="6967"/>
            <a:ext cx="9144000" cy="5136533"/>
          </a:xfrm>
        </p:spPr>
        <p:txBody>
          <a:bodyPr anchor="ctr"/>
          <a:lstStyle>
            <a:lvl1pPr marL="0" indent="0" algn="ctr">
              <a:buFontTx/>
              <a:buNone/>
              <a:defRPr/>
            </a:lvl1pPr>
          </a:lstStyle>
          <a:p>
            <a:r>
              <a:rPr lang="nb-NO"/>
              <a:t>Klikk for å legge til bilde</a:t>
            </a:r>
          </a:p>
        </p:txBody>
      </p:sp>
      <p:pic>
        <p:nvPicPr>
          <p:cNvPr id="4" name="Bil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6967"/>
            <a:ext cx="9138586" cy="137033"/>
          </a:xfrm>
          <a:prstGeom prst="rect">
            <a:avLst/>
          </a:prstGeom>
        </p:spPr>
      </p:pic>
    </p:spTree>
    <p:extLst>
      <p:ext uri="{BB962C8B-B14F-4D97-AF65-F5344CB8AC3E}">
        <p14:creationId xmlns:p14="http://schemas.microsoft.com/office/powerpoint/2010/main" val="768661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ilde - Designelement Negativ">
    <p:bg>
      <p:bgPr>
        <a:solidFill>
          <a:schemeClr val="bg1"/>
        </a:solidFill>
        <a:effectLst/>
      </p:bgPr>
    </p:bg>
    <p:spTree>
      <p:nvGrpSpPr>
        <p:cNvPr id="1" name=""/>
        <p:cNvGrpSpPr/>
        <p:nvPr/>
      </p:nvGrpSpPr>
      <p:grpSpPr>
        <a:xfrm>
          <a:off x="0" y="0"/>
          <a:ext cx="0" cy="0"/>
          <a:chOff x="0" y="0"/>
          <a:chExt cx="0" cy="0"/>
        </a:xfrm>
      </p:grpSpPr>
      <p:sp>
        <p:nvSpPr>
          <p:cNvPr id="9" name="Plassholder for bilde 8"/>
          <p:cNvSpPr>
            <a:spLocks noGrp="1"/>
          </p:cNvSpPr>
          <p:nvPr>
            <p:ph type="pic" sz="quarter" idx="13" hasCustomPrompt="1"/>
          </p:nvPr>
        </p:nvSpPr>
        <p:spPr>
          <a:xfrm>
            <a:off x="0" y="6967"/>
            <a:ext cx="9144000" cy="5136533"/>
          </a:xfrm>
        </p:spPr>
        <p:txBody>
          <a:bodyPr anchor="ctr"/>
          <a:lstStyle>
            <a:lvl1pPr marL="0" indent="0" algn="ctr">
              <a:buFontTx/>
              <a:buNone/>
              <a:defRPr/>
            </a:lvl1pPr>
          </a:lstStyle>
          <a:p>
            <a:r>
              <a:rPr lang="nb-NO"/>
              <a:t>Klikk for å legge til bilde</a:t>
            </a:r>
          </a:p>
        </p:txBody>
      </p:sp>
      <p:pic>
        <p:nvPicPr>
          <p:cNvPr id="3" name="Bil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42732"/>
            <a:ext cx="9144000" cy="180076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 Korngul">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6" y="0"/>
            <a:ext cx="9135879" cy="5143499"/>
          </a:xfrm>
          <a:prstGeom prst="rect">
            <a:avLst/>
          </a:prstGeom>
        </p:spPr>
      </p:pic>
      <p:sp>
        <p:nvSpPr>
          <p:cNvPr id="2" name="Title 1"/>
          <p:cNvSpPr>
            <a:spLocks noGrp="1"/>
          </p:cNvSpPr>
          <p:nvPr>
            <p:ph type="ctrTitle" hasCustomPrompt="1"/>
          </p:nvPr>
        </p:nvSpPr>
        <p:spPr>
          <a:xfrm>
            <a:off x="628650" y="1074700"/>
            <a:ext cx="5486400" cy="2149401"/>
          </a:xfrm>
        </p:spPr>
        <p:txBody>
          <a:bodyPr anchor="b">
            <a:normAutofit/>
          </a:bodyPr>
          <a:lstStyle>
            <a:lvl1pPr algn="l">
              <a:defRPr sz="4000"/>
            </a:lvl1pPr>
          </a:lstStyle>
          <a:p>
            <a:r>
              <a:rPr lang="nb-NO" err="1"/>
              <a:t>Presentasjonsmal</a:t>
            </a:r>
            <a:r>
              <a:rPr lang="nb-NO"/>
              <a:t> Halden kommune</a:t>
            </a:r>
            <a:endParaRPr lang="en-US"/>
          </a:p>
        </p:txBody>
      </p:sp>
      <p:sp>
        <p:nvSpPr>
          <p:cNvPr id="4" name="Date Placeholder 3"/>
          <p:cNvSpPr>
            <a:spLocks noGrp="1"/>
          </p:cNvSpPr>
          <p:nvPr>
            <p:ph type="dt" sz="half" idx="10"/>
          </p:nvPr>
        </p:nvSpPr>
        <p:spPr/>
        <p:txBody>
          <a:bodyPr/>
          <a:lstStyle/>
          <a:p>
            <a:fld id="{B996C2B4-A0D0-2A43-BCFA-59D373121536}" type="datetime1">
              <a:rPr lang="nb-NO" smtClean="0"/>
              <a:t>07.09.2025</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2021037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 Fremtidsrød">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1289" cy="5143499"/>
          </a:xfrm>
          <a:prstGeom prst="rect">
            <a:avLst/>
          </a:prstGeom>
        </p:spPr>
      </p:pic>
      <p:sp>
        <p:nvSpPr>
          <p:cNvPr id="2" name="Title 1"/>
          <p:cNvSpPr>
            <a:spLocks noGrp="1"/>
          </p:cNvSpPr>
          <p:nvPr>
            <p:ph type="ctrTitle" hasCustomPrompt="1"/>
          </p:nvPr>
        </p:nvSpPr>
        <p:spPr>
          <a:xfrm>
            <a:off x="628650" y="1074700"/>
            <a:ext cx="5486400" cy="2149401"/>
          </a:xfrm>
        </p:spPr>
        <p:txBody>
          <a:bodyPr anchor="b">
            <a:normAutofit/>
          </a:bodyPr>
          <a:lstStyle>
            <a:lvl1pPr algn="l">
              <a:defRPr sz="4000"/>
            </a:lvl1pPr>
          </a:lstStyle>
          <a:p>
            <a:r>
              <a:rPr lang="nb-NO" err="1"/>
              <a:t>Presentasjonsmal</a:t>
            </a:r>
            <a:r>
              <a:rPr lang="nb-NO"/>
              <a:t> Halden kommune</a:t>
            </a:r>
            <a:endParaRPr lang="en-US"/>
          </a:p>
        </p:txBody>
      </p:sp>
      <p:sp>
        <p:nvSpPr>
          <p:cNvPr id="4" name="Date Placeholder 3"/>
          <p:cNvSpPr>
            <a:spLocks noGrp="1"/>
          </p:cNvSpPr>
          <p:nvPr>
            <p:ph type="dt" sz="half" idx="10"/>
          </p:nvPr>
        </p:nvSpPr>
        <p:spPr/>
        <p:txBody>
          <a:bodyPr/>
          <a:lstStyle/>
          <a:p>
            <a:fld id="{B996C2B4-A0D0-2A43-BCFA-59D373121536}" type="datetime1">
              <a:rPr lang="nb-NO" smtClean="0"/>
              <a:t>07.09.2025</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2021037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 Fredrikstengrå">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0"/>
            <a:ext cx="9135877" cy="5143498"/>
          </a:xfrm>
          <a:prstGeom prst="rect">
            <a:avLst/>
          </a:prstGeom>
        </p:spPr>
      </p:pic>
      <p:sp>
        <p:nvSpPr>
          <p:cNvPr id="2" name="Title 1"/>
          <p:cNvSpPr>
            <a:spLocks noGrp="1"/>
          </p:cNvSpPr>
          <p:nvPr>
            <p:ph type="ctrTitle" hasCustomPrompt="1"/>
          </p:nvPr>
        </p:nvSpPr>
        <p:spPr>
          <a:xfrm>
            <a:off x="628650" y="1074700"/>
            <a:ext cx="5486400" cy="2149401"/>
          </a:xfrm>
        </p:spPr>
        <p:txBody>
          <a:bodyPr anchor="b">
            <a:normAutofit/>
          </a:bodyPr>
          <a:lstStyle>
            <a:lvl1pPr algn="l">
              <a:defRPr sz="4000"/>
            </a:lvl1pPr>
          </a:lstStyle>
          <a:p>
            <a:r>
              <a:rPr lang="nb-NO" err="1"/>
              <a:t>Presentasjonsmal</a:t>
            </a:r>
            <a:r>
              <a:rPr lang="nb-NO"/>
              <a:t> Halden kommune</a:t>
            </a:r>
            <a:endParaRPr lang="en-US"/>
          </a:p>
        </p:txBody>
      </p:sp>
      <p:sp>
        <p:nvSpPr>
          <p:cNvPr id="4" name="Date Placeholder 3"/>
          <p:cNvSpPr>
            <a:spLocks noGrp="1"/>
          </p:cNvSpPr>
          <p:nvPr>
            <p:ph type="dt" sz="half" idx="10"/>
          </p:nvPr>
        </p:nvSpPr>
        <p:spPr/>
        <p:txBody>
          <a:bodyPr/>
          <a:lstStyle/>
          <a:p>
            <a:fld id="{B996C2B4-A0D0-2A43-BCFA-59D373121536}" type="datetime1">
              <a:rPr lang="nb-NO" smtClean="0"/>
              <a:t>07.09.2025</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1820136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666"/>
            <a:ext cx="9138586" cy="5141977"/>
          </a:xfrm>
          <a:prstGeom prst="rect">
            <a:avLst/>
          </a:prstGeom>
        </p:spPr>
      </p:pic>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hasCustomPrompt="1"/>
          </p:nvPr>
        </p:nvSpPr>
        <p:spPr/>
        <p:txBody>
          <a:bodyPr/>
          <a:lstStyle>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lvl2pPr>
          </a:lstStyle>
          <a:p>
            <a:pPr lvl="0"/>
            <a:r>
              <a:rPr lang="nb-NO"/>
              <a:t>Brødtekst - Klikk for å redigere tekststiler i malen</a:t>
            </a:r>
          </a:p>
          <a:p>
            <a:pPr lvl="1"/>
            <a:r>
              <a:rPr lang="nb-NO"/>
              <a:t>Punkter </a:t>
            </a:r>
            <a:r>
              <a:rPr lang="mr-IN"/>
              <a:t>–</a:t>
            </a:r>
            <a:r>
              <a:rPr lang="nb-NO"/>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a:t>Punkter </a:t>
            </a:r>
            <a:r>
              <a:rPr lang="mr-IN"/>
              <a:t>–</a:t>
            </a:r>
            <a:r>
              <a:rPr lang="nb-NO"/>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a:t>Punkter </a:t>
            </a:r>
            <a:r>
              <a:rPr lang="mr-IN"/>
              <a:t>–</a:t>
            </a:r>
            <a:r>
              <a:rPr lang="nb-NO"/>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a:t>Punkter </a:t>
            </a:r>
            <a:r>
              <a:rPr lang="mr-IN"/>
              <a:t>–</a:t>
            </a:r>
            <a:r>
              <a:rPr lang="nb-NO"/>
              <a:t> Klikk for å redigere tekststiler i malen</a:t>
            </a:r>
          </a:p>
        </p:txBody>
      </p:sp>
      <p:sp>
        <p:nvSpPr>
          <p:cNvPr id="4" name="Date Placeholder 3"/>
          <p:cNvSpPr>
            <a:spLocks noGrp="1"/>
          </p:cNvSpPr>
          <p:nvPr>
            <p:ph type="dt" sz="half" idx="10"/>
          </p:nvPr>
        </p:nvSpPr>
        <p:spPr/>
        <p:txBody>
          <a:bodyPr/>
          <a:lstStyle/>
          <a:p>
            <a:fld id="{2BBBF540-D1AF-1244-8DF5-5034E32D8838}" type="datetime1">
              <a:rPr lang="nb-NO" smtClean="0"/>
              <a:t>07.09.2025</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1094038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 Historieblå">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309"/>
          </a:xfrm>
          <a:prstGeom prst="rect">
            <a:avLst/>
          </a:prstGeom>
        </p:spPr>
      </p:pic>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hasCustomPrompt="1"/>
          </p:nvPr>
        </p:nvSpPr>
        <p:spPr/>
        <p:txBody>
          <a:bodyPr/>
          <a:lstStyle>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lvl2pPr>
          </a:lstStyle>
          <a:p>
            <a:pPr lvl="0"/>
            <a:r>
              <a:rPr lang="nb-NO"/>
              <a:t>Brødtekst - Klikk for å redigere tekststiler i malen</a:t>
            </a:r>
          </a:p>
          <a:p>
            <a:pPr lvl="1"/>
            <a:r>
              <a:rPr lang="nb-NO"/>
              <a:t>Punkter </a:t>
            </a:r>
            <a:r>
              <a:rPr lang="mr-IN"/>
              <a:t>–</a:t>
            </a:r>
            <a:r>
              <a:rPr lang="nb-NO"/>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a:t>Punkter </a:t>
            </a:r>
            <a:r>
              <a:rPr lang="mr-IN"/>
              <a:t>–</a:t>
            </a:r>
            <a:r>
              <a:rPr lang="nb-NO"/>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a:t>Punkter </a:t>
            </a:r>
            <a:r>
              <a:rPr lang="mr-IN"/>
              <a:t>–</a:t>
            </a:r>
            <a:r>
              <a:rPr lang="nb-NO"/>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a:t>Punkter </a:t>
            </a:r>
            <a:r>
              <a:rPr lang="mr-IN"/>
              <a:t>–</a:t>
            </a:r>
            <a:r>
              <a:rPr lang="nb-NO"/>
              <a:t> Klikk for å redigere tekststiler i malen</a:t>
            </a:r>
          </a:p>
        </p:txBody>
      </p:sp>
      <p:sp>
        <p:nvSpPr>
          <p:cNvPr id="4" name="Date Placeholder 3"/>
          <p:cNvSpPr>
            <a:spLocks noGrp="1"/>
          </p:cNvSpPr>
          <p:nvPr>
            <p:ph type="dt" sz="half" idx="10"/>
          </p:nvPr>
        </p:nvSpPr>
        <p:spPr/>
        <p:txBody>
          <a:bodyPr/>
          <a:lstStyle/>
          <a:p>
            <a:fld id="{2BBBF540-D1AF-1244-8DF5-5034E32D8838}" type="datetime1">
              <a:rPr lang="nb-NO" smtClean="0"/>
              <a:t>07.09.2025</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tel og innhold - Iddegrønn">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0"/>
            <a:ext cx="9138586" cy="5143309"/>
          </a:xfrm>
          <a:prstGeom prst="rect">
            <a:avLst/>
          </a:prstGeom>
        </p:spPr>
      </p:pic>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hasCustomPrompt="1"/>
          </p:nvPr>
        </p:nvSpPr>
        <p:spPr/>
        <p:txBody>
          <a:bodyPr/>
          <a:lstStyle>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lvl2pPr>
          </a:lstStyle>
          <a:p>
            <a:pPr lvl="0"/>
            <a:r>
              <a:rPr lang="nb-NO"/>
              <a:t>Brødtekst - Klikk for å redigere tekststiler i malen</a:t>
            </a:r>
          </a:p>
          <a:p>
            <a:pPr lvl="1"/>
            <a:r>
              <a:rPr lang="nb-NO"/>
              <a:t>Punkter </a:t>
            </a:r>
            <a:r>
              <a:rPr lang="mr-IN"/>
              <a:t>–</a:t>
            </a:r>
            <a:r>
              <a:rPr lang="nb-NO"/>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a:t>Punkter </a:t>
            </a:r>
            <a:r>
              <a:rPr lang="mr-IN"/>
              <a:t>–</a:t>
            </a:r>
            <a:r>
              <a:rPr lang="nb-NO"/>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a:t>Punkter </a:t>
            </a:r>
            <a:r>
              <a:rPr lang="mr-IN"/>
              <a:t>–</a:t>
            </a:r>
            <a:r>
              <a:rPr lang="nb-NO"/>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a:t>Punkter </a:t>
            </a:r>
            <a:r>
              <a:rPr lang="mr-IN"/>
              <a:t>–</a:t>
            </a:r>
            <a:r>
              <a:rPr lang="nb-NO"/>
              <a:t> Klikk for å redigere tekststiler i malen</a:t>
            </a:r>
          </a:p>
        </p:txBody>
      </p:sp>
      <p:sp>
        <p:nvSpPr>
          <p:cNvPr id="4" name="Date Placeholder 3"/>
          <p:cNvSpPr>
            <a:spLocks noGrp="1"/>
          </p:cNvSpPr>
          <p:nvPr>
            <p:ph type="dt" sz="half" idx="10"/>
          </p:nvPr>
        </p:nvSpPr>
        <p:spPr/>
        <p:txBody>
          <a:bodyPr/>
          <a:lstStyle/>
          <a:p>
            <a:fld id="{2BBBF540-D1AF-1244-8DF5-5034E32D8838}" type="datetime1">
              <a:rPr lang="nb-NO" smtClean="0"/>
              <a:t>07.09.2025</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953671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 Korngul">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7" y="0"/>
            <a:ext cx="9138586" cy="5143309"/>
          </a:xfrm>
          <a:prstGeom prst="rect">
            <a:avLst/>
          </a:prstGeom>
        </p:spPr>
      </p:pic>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hasCustomPrompt="1"/>
          </p:nvPr>
        </p:nvSpPr>
        <p:spPr/>
        <p:txBody>
          <a:bodyPr/>
          <a:lstStyle>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lvl2pPr>
          </a:lstStyle>
          <a:p>
            <a:pPr lvl="0"/>
            <a:r>
              <a:rPr lang="nb-NO"/>
              <a:t>Brødtekst - Klikk for å redigere tekststiler i malen</a:t>
            </a:r>
          </a:p>
          <a:p>
            <a:pPr lvl="1"/>
            <a:r>
              <a:rPr lang="nb-NO"/>
              <a:t>Punkter </a:t>
            </a:r>
            <a:r>
              <a:rPr lang="mr-IN"/>
              <a:t>–</a:t>
            </a:r>
            <a:r>
              <a:rPr lang="nb-NO"/>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a:t>Punkter </a:t>
            </a:r>
            <a:r>
              <a:rPr lang="mr-IN"/>
              <a:t>–</a:t>
            </a:r>
            <a:r>
              <a:rPr lang="nb-NO"/>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a:t>Punkter </a:t>
            </a:r>
            <a:r>
              <a:rPr lang="mr-IN"/>
              <a:t>–</a:t>
            </a:r>
            <a:r>
              <a:rPr lang="nb-NO"/>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a:t>Punkter </a:t>
            </a:r>
            <a:r>
              <a:rPr lang="mr-IN"/>
              <a:t>–</a:t>
            </a:r>
            <a:r>
              <a:rPr lang="nb-NO"/>
              <a:t> Klikk for å redigere tekststiler i malen</a:t>
            </a:r>
          </a:p>
        </p:txBody>
      </p:sp>
      <p:sp>
        <p:nvSpPr>
          <p:cNvPr id="4" name="Date Placeholder 3"/>
          <p:cNvSpPr>
            <a:spLocks noGrp="1"/>
          </p:cNvSpPr>
          <p:nvPr>
            <p:ph type="dt" sz="half" idx="10"/>
          </p:nvPr>
        </p:nvSpPr>
        <p:spPr/>
        <p:txBody>
          <a:bodyPr/>
          <a:lstStyle/>
          <a:p>
            <a:fld id="{2BBBF540-D1AF-1244-8DF5-5034E32D8838}" type="datetime1">
              <a:rPr lang="nb-NO" smtClean="0"/>
              <a:t>07.09.2025</a:t>
            </a:fld>
            <a:endParaRPr lang="nb-NO"/>
          </a:p>
        </p:txBody>
      </p:sp>
      <p:sp>
        <p:nvSpPr>
          <p:cNvPr id="5" name="Footer Placeholder 4"/>
          <p:cNvSpPr>
            <a:spLocks noGrp="1"/>
          </p:cNvSpPr>
          <p:nvPr>
            <p:ph type="ftr" sz="quarter" idx="11"/>
          </p:nvPr>
        </p:nvSpPr>
        <p:spPr/>
        <p:txBody>
          <a:bodyPr/>
          <a:lstStyle/>
          <a:p>
            <a:r>
              <a:rPr lang="nb-NO"/>
              <a:t>Virksomhetsnavn/tjenestested</a:t>
            </a:r>
          </a:p>
        </p:txBody>
      </p:sp>
      <p:sp>
        <p:nvSpPr>
          <p:cNvPr id="6" name="Slide Number Placeholder 5"/>
          <p:cNvSpPr>
            <a:spLocks noGrp="1"/>
          </p:cNvSpPr>
          <p:nvPr>
            <p:ph type="sldNum" sz="quarter" idx="12"/>
          </p:nvPr>
        </p:nvSpPr>
        <p:spPr/>
        <p:txBody>
          <a:bodyPr/>
          <a:lstStyle/>
          <a:p>
            <a:fld id="{82F6EF4E-CC60-E84A-867F-4AE5D9DB4F61}" type="slidenum">
              <a:rPr lang="nb-NO" smtClean="0"/>
              <a:t>‹#›</a:t>
            </a:fld>
            <a:endParaRPr lang="nb-NO"/>
          </a:p>
        </p:txBody>
      </p:sp>
    </p:spTree>
    <p:extLst>
      <p:ext uri="{BB962C8B-B14F-4D97-AF65-F5344CB8AC3E}">
        <p14:creationId xmlns:p14="http://schemas.microsoft.com/office/powerpoint/2010/main" val="953671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26966"/>
            <a:ext cx="6771213" cy="649249"/>
          </a:xfrm>
          <a:prstGeom prst="rect">
            <a:avLst/>
          </a:prstGeom>
        </p:spPr>
        <p:txBody>
          <a:bodyPr vert="horz" lIns="91440" tIns="45720" rIns="91440" bIns="45720" rtlCol="0" anchor="ctr">
            <a:normAutofit/>
          </a:bodyPr>
          <a:lstStyle/>
          <a:p>
            <a:r>
              <a:rPr lang="nb-NO"/>
              <a:t>Overskrift - Klikk for å redigere tittelstil</a:t>
            </a:r>
            <a:endParaRPr lang="en-US"/>
          </a:p>
        </p:txBody>
      </p:sp>
      <p:sp>
        <p:nvSpPr>
          <p:cNvPr id="3" name="Text Placeholder 2"/>
          <p:cNvSpPr>
            <a:spLocks noGrp="1"/>
          </p:cNvSpPr>
          <p:nvPr>
            <p:ph type="body" idx="1"/>
          </p:nvPr>
        </p:nvSpPr>
        <p:spPr>
          <a:xfrm>
            <a:off x="628650" y="1777419"/>
            <a:ext cx="7886700" cy="2884388"/>
          </a:xfrm>
          <a:prstGeom prst="rect">
            <a:avLst/>
          </a:prstGeom>
        </p:spPr>
        <p:txBody>
          <a:bodyPr vert="horz" lIns="91440" tIns="45720" rIns="91440" bIns="45720" rtlCol="0">
            <a:normAutofit/>
          </a:bodyPr>
          <a:lstStyle/>
          <a:p>
            <a:pPr lvl="0"/>
            <a:r>
              <a:rPr lang="nb-NO"/>
              <a:t>Brødtekst - Klikk for å redigere tekststiler i malen</a:t>
            </a:r>
          </a:p>
          <a:p>
            <a:pPr lvl="1"/>
            <a:r>
              <a:rPr lang="nb-NO"/>
              <a:t>Punkter </a:t>
            </a:r>
            <a:r>
              <a:rPr lang="mr-IN"/>
              <a:t>–</a:t>
            </a:r>
            <a:r>
              <a:rPr lang="nb-NO"/>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a:t>Punkter </a:t>
            </a:r>
            <a:r>
              <a:rPr lang="mr-IN"/>
              <a:t>–</a:t>
            </a:r>
            <a:r>
              <a:rPr lang="nb-NO"/>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a:t>Punkter </a:t>
            </a:r>
            <a:r>
              <a:rPr lang="mr-IN"/>
              <a:t>–</a:t>
            </a:r>
            <a:r>
              <a:rPr lang="nb-NO"/>
              <a:t> Klikk for å redigere tekststiler i malen</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nb-NO"/>
              <a:t>Punkter </a:t>
            </a:r>
            <a:r>
              <a:rPr lang="mr-IN"/>
              <a:t>–</a:t>
            </a:r>
            <a:r>
              <a:rPr lang="nb-NO"/>
              <a:t> Klikk for å redigere tekststiler i malen</a:t>
            </a:r>
          </a:p>
        </p:txBody>
      </p:sp>
      <p:sp>
        <p:nvSpPr>
          <p:cNvPr id="4" name="Date Placeholder 3"/>
          <p:cNvSpPr>
            <a:spLocks noGrp="1"/>
          </p:cNvSpPr>
          <p:nvPr>
            <p:ph type="dt" sz="half" idx="2"/>
          </p:nvPr>
        </p:nvSpPr>
        <p:spPr>
          <a:xfrm>
            <a:off x="6457949" y="4767263"/>
            <a:ext cx="1421843" cy="273844"/>
          </a:xfrm>
          <a:prstGeom prst="rect">
            <a:avLst/>
          </a:prstGeom>
        </p:spPr>
        <p:txBody>
          <a:bodyPr vert="horz" lIns="91440" tIns="45720" rIns="91440" bIns="45720" rtlCol="0" anchor="ctr"/>
          <a:lstStyle>
            <a:lvl1pPr algn="r">
              <a:defRPr sz="1000">
                <a:solidFill>
                  <a:srgbClr val="000000"/>
                </a:solidFill>
                <a:latin typeface="Source Sans Pro"/>
                <a:cs typeface="Source Sans Pro"/>
              </a:defRPr>
            </a:lvl1pPr>
          </a:lstStyle>
          <a:p>
            <a:fld id="{6A7E021A-0C0F-014A-A5F1-4528F2F5EB3A}" type="datetime1">
              <a:rPr lang="nb-NO" smtClean="0"/>
              <a:t>07.09.2025</a:t>
            </a:fld>
            <a:endParaRPr lang="nb-NO"/>
          </a:p>
        </p:txBody>
      </p:sp>
      <p:sp>
        <p:nvSpPr>
          <p:cNvPr id="5" name="Footer Placeholder 4"/>
          <p:cNvSpPr>
            <a:spLocks noGrp="1"/>
          </p:cNvSpPr>
          <p:nvPr>
            <p:ph type="ftr" sz="quarter" idx="3"/>
          </p:nvPr>
        </p:nvSpPr>
        <p:spPr>
          <a:xfrm>
            <a:off x="628650" y="4767263"/>
            <a:ext cx="5486400" cy="273844"/>
          </a:xfrm>
          <a:prstGeom prst="rect">
            <a:avLst/>
          </a:prstGeom>
        </p:spPr>
        <p:txBody>
          <a:bodyPr vert="horz" lIns="91440" tIns="45720" rIns="91440" bIns="45720" rtlCol="0" anchor="ctr"/>
          <a:lstStyle>
            <a:lvl1pPr algn="l">
              <a:defRPr sz="1000">
                <a:solidFill>
                  <a:srgbClr val="000000"/>
                </a:solidFill>
                <a:latin typeface="Source Sans Pro"/>
                <a:cs typeface="Source Sans Pro"/>
              </a:defRPr>
            </a:lvl1pPr>
          </a:lstStyle>
          <a:p>
            <a:r>
              <a:rPr lang="nb-NO"/>
              <a:t>Virksomhetsnavn/tjenestested</a:t>
            </a:r>
          </a:p>
        </p:txBody>
      </p:sp>
      <p:sp>
        <p:nvSpPr>
          <p:cNvPr id="6" name="Slide Number Placeholder 5"/>
          <p:cNvSpPr>
            <a:spLocks noGrp="1"/>
          </p:cNvSpPr>
          <p:nvPr>
            <p:ph type="sldNum" sz="quarter" idx="4"/>
          </p:nvPr>
        </p:nvSpPr>
        <p:spPr>
          <a:xfrm>
            <a:off x="7879792" y="4767263"/>
            <a:ext cx="635558" cy="273844"/>
          </a:xfrm>
          <a:prstGeom prst="rect">
            <a:avLst/>
          </a:prstGeom>
        </p:spPr>
        <p:txBody>
          <a:bodyPr vert="horz" lIns="91440" tIns="45720" rIns="91440" bIns="45720" rtlCol="0" anchor="ctr"/>
          <a:lstStyle>
            <a:lvl1pPr algn="r">
              <a:defRPr sz="1000">
                <a:solidFill>
                  <a:srgbClr val="000000"/>
                </a:solidFill>
                <a:latin typeface="Source Sans Pro"/>
                <a:cs typeface="Source Sans Pro"/>
              </a:defRPr>
            </a:lvl1pPr>
          </a:lstStyle>
          <a:p>
            <a:fld id="{82F6EF4E-CC60-E84A-867F-4AE5D9DB4F61}" type="slidenum">
              <a:rPr lang="nb-NO" smtClean="0"/>
              <a:pPr/>
              <a:t>‹#›</a:t>
            </a:fld>
            <a:endParaRPr lang="nb-NO"/>
          </a:p>
        </p:txBody>
      </p:sp>
    </p:spTree>
    <p:extLst>
      <p:ext uri="{BB962C8B-B14F-4D97-AF65-F5344CB8AC3E}">
        <p14:creationId xmlns:p14="http://schemas.microsoft.com/office/powerpoint/2010/main" val="1219283440"/>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70" r:id="rId3"/>
    <p:sldLayoutId id="2147483671" r:id="rId4"/>
    <p:sldLayoutId id="2147483672" r:id="rId5"/>
    <p:sldLayoutId id="2147483679" r:id="rId6"/>
    <p:sldLayoutId id="2147483662" r:id="rId7"/>
    <p:sldLayoutId id="2147483673" r:id="rId8"/>
    <p:sldLayoutId id="2147483674" r:id="rId9"/>
    <p:sldLayoutId id="2147483675" r:id="rId10"/>
    <p:sldLayoutId id="2147483676" r:id="rId11"/>
    <p:sldLayoutId id="2147483686" r:id="rId12"/>
    <p:sldLayoutId id="2147483666" r:id="rId13"/>
    <p:sldLayoutId id="2147483667" r:id="rId14"/>
    <p:sldLayoutId id="2147483668" r:id="rId15"/>
    <p:sldLayoutId id="2147483677" r:id="rId16"/>
    <p:sldLayoutId id="2147483678" r:id="rId17"/>
    <p:sldLayoutId id="2147483680" r:id="rId18"/>
    <p:sldLayoutId id="2147483681" r:id="rId19"/>
    <p:sldLayoutId id="2147483682" r:id="rId20"/>
    <p:sldLayoutId id="2147483683" r:id="rId21"/>
    <p:sldLayoutId id="2147483684" r:id="rId22"/>
    <p:sldLayoutId id="2147483685" r:id="rId23"/>
  </p:sldLayoutIdLst>
  <p:hf hdr="0"/>
  <p:txStyles>
    <p:titleStyle>
      <a:lvl1pPr algn="l" defTabSz="685800" rtl="0" eaLnBrk="1" latinLnBrk="0" hangingPunct="1">
        <a:lnSpc>
          <a:spcPct val="90000"/>
        </a:lnSpc>
        <a:spcBef>
          <a:spcPct val="0"/>
        </a:spcBef>
        <a:buNone/>
        <a:defRPr sz="2800" b="0" i="0" kern="1200">
          <a:solidFill>
            <a:schemeClr val="tx1"/>
          </a:solidFill>
          <a:latin typeface="Source Sans Pro Semibold" charset="0"/>
          <a:ea typeface="Source Sans Pro Semibold" charset="0"/>
          <a:cs typeface="Source Sans Pro Semibold"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solidFill>
          <a:latin typeface="Source Sans Pro"/>
          <a:ea typeface="+mn-ea"/>
          <a:cs typeface="Source Sans Pro"/>
        </a:defRPr>
      </a:lvl1pPr>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500" kern="1200">
          <a:solidFill>
            <a:schemeClr val="tx1"/>
          </a:solidFill>
          <a:latin typeface="Source Sans Pro"/>
          <a:ea typeface="+mn-ea"/>
          <a:cs typeface="Source Sans Pro"/>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Source Sans Pro"/>
          <a:ea typeface="+mn-ea"/>
          <a:cs typeface="Source Sans Pro"/>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ource Sans Pro"/>
          <a:ea typeface="+mn-ea"/>
          <a:cs typeface="Source Sans Pro"/>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ource Sans Pro"/>
          <a:ea typeface="+mn-ea"/>
          <a:cs typeface="Source Sans Pro"/>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hyperlink" Target="https://www.halden.kommune.no/gimle-skole/"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www.skolelyst.no/"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muszakiesinformatikaineveles.wordpress.com/5-osztaly-uj/a-kornyezet-es-munkakornyezet/a-technika-es-technologia-fogalma-szerepe-es-jelentosege/" TargetMode="External"/><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856034" y="4156464"/>
            <a:ext cx="7899241" cy="649249"/>
          </a:xfrm>
        </p:spPr>
        <p:txBody>
          <a:bodyPr>
            <a:normAutofit fontScale="90000"/>
          </a:bodyPr>
          <a:lstStyle/>
          <a:p>
            <a:pPr algn="ctr"/>
            <a:r>
              <a:rPr lang="nb-NO">
                <a:solidFill>
                  <a:schemeClr val="accent6">
                    <a:lumMod val="50000"/>
                  </a:schemeClr>
                </a:solidFill>
              </a:rPr>
              <a:t>Felles informasjon - foreldremøter Gimle skole </a:t>
            </a:r>
            <a:br>
              <a:rPr lang="nb-NO">
                <a:solidFill>
                  <a:schemeClr val="accent6">
                    <a:lumMod val="50000"/>
                  </a:schemeClr>
                </a:solidFill>
              </a:rPr>
            </a:br>
            <a:r>
              <a:rPr lang="nb-NO">
                <a:solidFill>
                  <a:schemeClr val="accent6">
                    <a:lumMod val="50000"/>
                  </a:schemeClr>
                </a:solidFill>
              </a:rPr>
              <a:t>høsten 2025</a:t>
            </a:r>
          </a:p>
        </p:txBody>
      </p:sp>
      <p:sp>
        <p:nvSpPr>
          <p:cNvPr id="3" name="Plassholder for dato 2"/>
          <p:cNvSpPr>
            <a:spLocks noGrp="1"/>
          </p:cNvSpPr>
          <p:nvPr>
            <p:ph type="dt" sz="half" idx="10"/>
          </p:nvPr>
        </p:nvSpPr>
        <p:spPr/>
        <p:txBody>
          <a:bodyPr/>
          <a:lstStyle/>
          <a:p>
            <a:fld id="{B996C2B4-A0D0-2A43-BCFA-59D373121536}" type="datetime1">
              <a:rPr lang="nb-NO" smtClean="0"/>
              <a:t>07.09.2025</a:t>
            </a:fld>
            <a:endParaRPr lang="nb-NO"/>
          </a:p>
        </p:txBody>
      </p:sp>
      <p:sp>
        <p:nvSpPr>
          <p:cNvPr id="4" name="Plassholder for bunntekst 3"/>
          <p:cNvSpPr>
            <a:spLocks noGrp="1"/>
          </p:cNvSpPr>
          <p:nvPr>
            <p:ph type="ftr" sz="quarter" idx="11"/>
          </p:nvPr>
        </p:nvSpPr>
        <p:spPr/>
        <p:txBody>
          <a:bodyPr/>
          <a:lstStyle/>
          <a:p>
            <a:r>
              <a:rPr lang="nb-NO"/>
              <a:t>Virksomhetsnavn/tjenestested</a:t>
            </a:r>
          </a:p>
        </p:txBody>
      </p:sp>
      <p:sp>
        <p:nvSpPr>
          <p:cNvPr id="5" name="Plassholder for lysbildenummer 4"/>
          <p:cNvSpPr>
            <a:spLocks noGrp="1"/>
          </p:cNvSpPr>
          <p:nvPr>
            <p:ph type="sldNum" sz="quarter" idx="12"/>
          </p:nvPr>
        </p:nvSpPr>
        <p:spPr/>
        <p:txBody>
          <a:bodyPr/>
          <a:lstStyle/>
          <a:p>
            <a:fld id="{82F6EF4E-CC60-E84A-867F-4AE5D9DB4F61}" type="slidenum">
              <a:rPr lang="nb-NO" smtClean="0"/>
              <a:t>1</a:t>
            </a:fld>
            <a:endParaRPr lang="nb-NO"/>
          </a:p>
        </p:txBody>
      </p:sp>
      <p:pic>
        <p:nvPicPr>
          <p:cNvPr id="7" name="Bilde 1">
            <a:extLst>
              <a:ext uri="{FF2B5EF4-FFF2-40B4-BE49-F238E27FC236}">
                <a16:creationId xmlns:a16="http://schemas.microsoft.com/office/drawing/2014/main" id="{FEDE35F6-C3DB-4247-B7F9-39B1326B0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0" y="351966"/>
            <a:ext cx="2742008" cy="593724"/>
          </a:xfrm>
          <a:prstGeom prst="rect">
            <a:avLst/>
          </a:prstGeom>
          <a:noFill/>
          <a:extLst>
            <a:ext uri="{909E8E84-426E-40DD-AFC4-6F175D3DCCD1}">
              <a14:hiddenFill xmlns:a14="http://schemas.microsoft.com/office/drawing/2010/main">
                <a:solidFill>
                  <a:srgbClr val="FFFFFF"/>
                </a:solidFill>
              </a14:hiddenFill>
            </a:ext>
          </a:extLst>
        </p:spPr>
      </p:pic>
      <p:sp>
        <p:nvSpPr>
          <p:cNvPr id="8" name="TekstSylinder 7">
            <a:extLst>
              <a:ext uri="{FF2B5EF4-FFF2-40B4-BE49-F238E27FC236}">
                <a16:creationId xmlns:a16="http://schemas.microsoft.com/office/drawing/2014/main" id="{20F3F301-B9A3-4A4E-8BD4-767E75EC301C}"/>
              </a:ext>
            </a:extLst>
          </p:cNvPr>
          <p:cNvSpPr txBox="1"/>
          <p:nvPr/>
        </p:nvSpPr>
        <p:spPr>
          <a:xfrm>
            <a:off x="3218258" y="1011719"/>
            <a:ext cx="2603500" cy="307777"/>
          </a:xfrm>
          <a:prstGeom prst="rect">
            <a:avLst/>
          </a:prstGeom>
          <a:noFill/>
        </p:spPr>
        <p:txBody>
          <a:bodyPr wrap="square">
            <a:spAutoFit/>
          </a:bodyPr>
          <a:lstStyle/>
          <a:p>
            <a:pPr lvl="0" defTabSz="914400" eaLnBrk="0" fontAlgn="base" hangingPunct="0">
              <a:spcBef>
                <a:spcPct val="0"/>
              </a:spcBef>
              <a:spcAft>
                <a:spcPct val="0"/>
              </a:spcAft>
            </a:pPr>
            <a:r>
              <a:rPr lang="nb-NO" altLang="nb-NO" sz="1400" b="1" i="1">
                <a:solidFill>
                  <a:srgbClr val="2F5496"/>
                </a:solidFill>
                <a:latin typeface="Calibri" panose="020F0502020204030204" pitchFamily="34" charset="0"/>
                <a:ea typeface="Calibri" panose="020F0502020204030204" pitchFamily="34" charset="0"/>
                <a:cs typeface="Times New Roman" panose="02020603050405020304" pitchFamily="18" charset="0"/>
              </a:rPr>
              <a:t>Kunnskap, mestring og glede!</a:t>
            </a:r>
            <a:endParaRPr lang="nb-NO" altLang="nb-NO" sz="1400">
              <a:latin typeface="Arial" panose="020B0604020202020204" pitchFamily="34" charset="0"/>
            </a:endParaRPr>
          </a:p>
        </p:txBody>
      </p:sp>
      <p:pic>
        <p:nvPicPr>
          <p:cNvPr id="12" name="Plassholder for innhold 11" descr="Et bilde som inneholder tegning, maling, sketch, Barnekunst&#10;&#10;Automatisk generert beskrivelse">
            <a:extLst>
              <a:ext uri="{FF2B5EF4-FFF2-40B4-BE49-F238E27FC236}">
                <a16:creationId xmlns:a16="http://schemas.microsoft.com/office/drawing/2014/main" id="{20698F92-517F-7809-CADC-E072140F5F44}"/>
              </a:ext>
            </a:extLst>
          </p:cNvPr>
          <p:cNvPicPr>
            <a:picLocks noGrp="1" noChangeAspect="1"/>
          </p:cNvPicPr>
          <p:nvPr>
            <p:ph idx="1"/>
          </p:nvPr>
        </p:nvPicPr>
        <p:blipFill>
          <a:blip r:embed="rId3"/>
          <a:stretch>
            <a:fillRect/>
          </a:stretch>
        </p:blipFill>
        <p:spPr>
          <a:xfrm>
            <a:off x="2754785" y="1645654"/>
            <a:ext cx="3413124" cy="2275416"/>
          </a:xfrm>
        </p:spPr>
      </p:pic>
    </p:spTree>
    <p:extLst>
      <p:ext uri="{BB962C8B-B14F-4D97-AF65-F5344CB8AC3E}">
        <p14:creationId xmlns:p14="http://schemas.microsoft.com/office/powerpoint/2010/main" val="1504710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098AD14-7693-4B38-BD33-9393E97C5CB0}"/>
              </a:ext>
            </a:extLst>
          </p:cNvPr>
          <p:cNvSpPr>
            <a:spLocks noGrp="1"/>
          </p:cNvSpPr>
          <p:nvPr>
            <p:ph type="title"/>
          </p:nvPr>
        </p:nvSpPr>
        <p:spPr>
          <a:xfrm>
            <a:off x="628650" y="252484"/>
            <a:ext cx="6771213" cy="649249"/>
          </a:xfrm>
        </p:spPr>
        <p:txBody>
          <a:bodyPr>
            <a:noAutofit/>
          </a:bodyPr>
          <a:lstStyle/>
          <a:p>
            <a:r>
              <a:rPr lang="nb-NO" sz="2400"/>
              <a:t>Forventninger til de ansatte om å gripe inn</a:t>
            </a:r>
          </a:p>
        </p:txBody>
      </p:sp>
      <p:sp>
        <p:nvSpPr>
          <p:cNvPr id="3" name="Plassholder for innhold 2">
            <a:extLst>
              <a:ext uri="{FF2B5EF4-FFF2-40B4-BE49-F238E27FC236}">
                <a16:creationId xmlns:a16="http://schemas.microsoft.com/office/drawing/2014/main" id="{6E0000F0-BB62-4167-ACF9-F009D0A1E990}"/>
              </a:ext>
            </a:extLst>
          </p:cNvPr>
          <p:cNvSpPr>
            <a:spLocks noGrp="1"/>
          </p:cNvSpPr>
          <p:nvPr>
            <p:ph idx="1"/>
          </p:nvPr>
        </p:nvSpPr>
        <p:spPr>
          <a:xfrm>
            <a:off x="628650" y="1054955"/>
            <a:ext cx="7886700" cy="3836061"/>
          </a:xfrm>
        </p:spPr>
        <p:txBody>
          <a:bodyPr>
            <a:normAutofit/>
          </a:bodyPr>
          <a:lstStyle/>
          <a:p>
            <a:r>
              <a:rPr lang="nb-NO" sz="2100"/>
              <a:t>Det ligger i omsorgs- og oppdragerrollen at de ansatte skal gripe inn overfor barn og unge:</a:t>
            </a:r>
          </a:p>
          <a:p>
            <a:pPr marL="857237" lvl="1" indent="-342900"/>
            <a:r>
              <a:rPr lang="nb-NO" sz="1800"/>
              <a:t>som plager eller krenker andre elever eller ansatte, fysisk eller psykisk</a:t>
            </a:r>
          </a:p>
          <a:p>
            <a:pPr marL="857237" lvl="1" indent="-342900"/>
            <a:r>
              <a:rPr lang="nb-NO" sz="1800"/>
              <a:t>som ødelegger ting</a:t>
            </a:r>
          </a:p>
          <a:p>
            <a:pPr marL="857237" lvl="1" indent="-342900"/>
            <a:r>
              <a:rPr lang="nb-NO" sz="1800"/>
              <a:t>som forstyrrer i opplæringen</a:t>
            </a:r>
          </a:p>
          <a:p>
            <a:pPr marL="857237" lvl="1" indent="-342900"/>
            <a:r>
              <a:rPr lang="nb-NO" sz="1800"/>
              <a:t>som skader eller fornedrer seg selv</a:t>
            </a:r>
          </a:p>
          <a:p>
            <a:pPr marL="514337" lvl="1" indent="0">
              <a:buNone/>
            </a:pPr>
            <a:endParaRPr lang="nb-NO" sz="1800"/>
          </a:p>
          <a:p>
            <a:pPr marL="342887" indent="-342900">
              <a:buFont typeface="Arial" panose="020B0604020202020204" pitchFamily="34" charset="0"/>
              <a:buChar char="•"/>
            </a:pPr>
            <a:r>
              <a:rPr lang="nb-NO" sz="2000"/>
              <a:t>Spørsmålet er ikke om man skal gripe inn, men når og på hvilken måte. </a:t>
            </a:r>
          </a:p>
        </p:txBody>
      </p:sp>
    </p:spTree>
    <p:extLst>
      <p:ext uri="{BB962C8B-B14F-4D97-AF65-F5344CB8AC3E}">
        <p14:creationId xmlns:p14="http://schemas.microsoft.com/office/powerpoint/2010/main" val="109606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E7B26-341D-8B19-D3BB-BC89A2617A44}"/>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287E24A3-00CD-DD74-7A56-F78E53DC279C}"/>
              </a:ext>
            </a:extLst>
          </p:cNvPr>
          <p:cNvSpPr>
            <a:spLocks noGrp="1"/>
          </p:cNvSpPr>
          <p:nvPr>
            <p:ph type="title"/>
          </p:nvPr>
        </p:nvSpPr>
        <p:spPr>
          <a:xfrm>
            <a:off x="453763" y="305630"/>
            <a:ext cx="6904849" cy="649249"/>
          </a:xfrm>
        </p:spPr>
        <p:txBody>
          <a:bodyPr>
            <a:normAutofit/>
          </a:bodyPr>
          <a:lstStyle/>
          <a:p>
            <a:r>
              <a:rPr lang="nb-NO"/>
              <a:t>Ansattes mulighet til å gripe inn fysisk</a:t>
            </a:r>
          </a:p>
        </p:txBody>
      </p:sp>
      <p:sp>
        <p:nvSpPr>
          <p:cNvPr id="3" name="Plassholder for innhold 2">
            <a:extLst>
              <a:ext uri="{FF2B5EF4-FFF2-40B4-BE49-F238E27FC236}">
                <a16:creationId xmlns:a16="http://schemas.microsoft.com/office/drawing/2014/main" id="{F35A672F-C1B0-7AF0-DD6E-01466190864B}"/>
              </a:ext>
            </a:extLst>
          </p:cNvPr>
          <p:cNvSpPr>
            <a:spLocks noGrp="1"/>
          </p:cNvSpPr>
          <p:nvPr>
            <p:ph idx="1"/>
          </p:nvPr>
        </p:nvSpPr>
        <p:spPr>
          <a:xfrm>
            <a:off x="628650" y="931202"/>
            <a:ext cx="7886700" cy="3836061"/>
          </a:xfrm>
        </p:spPr>
        <p:txBody>
          <a:bodyPr>
            <a:normAutofit/>
          </a:bodyPr>
          <a:lstStyle/>
          <a:p>
            <a:r>
              <a:rPr lang="nb-NO" sz="2100"/>
              <a:t>Fra 1. august 2025 gir en endring i opplæringsloven skoleansatte utvidet mulighet til å gripe inn fysisk overfor elever. </a:t>
            </a:r>
          </a:p>
          <a:p>
            <a:endParaRPr lang="nb-NO" sz="2100"/>
          </a:p>
          <a:p>
            <a:r>
              <a:rPr lang="nb-NO" sz="2100"/>
              <a:t>Ansatte i skolen kan etter 1. august 2025 gripe fysisk inn når:</a:t>
            </a:r>
          </a:p>
          <a:p>
            <a:pPr marL="342900" indent="-342900">
              <a:buFont typeface="Arial" panose="020B0604020202020204" pitchFamily="34" charset="0"/>
              <a:buChar char="•"/>
            </a:pPr>
            <a:r>
              <a:rPr lang="nb-NO" sz="2100"/>
              <a:t>elever krenker en annen person fysisk eller psykisk</a:t>
            </a:r>
          </a:p>
          <a:p>
            <a:pPr marL="342900" indent="-342900">
              <a:buFont typeface="Arial" panose="020B0604020202020204" pitchFamily="34" charset="0"/>
              <a:buChar char="•"/>
            </a:pPr>
            <a:r>
              <a:rPr lang="nb-NO" sz="2100"/>
              <a:t>elever utsetter seg selv for fysisk fare</a:t>
            </a:r>
          </a:p>
          <a:p>
            <a:pPr marL="342900" indent="-342900">
              <a:buFont typeface="Arial" panose="020B0604020202020204" pitchFamily="34" charset="0"/>
              <a:buChar char="•"/>
            </a:pPr>
            <a:r>
              <a:rPr lang="nb-NO" sz="2100"/>
              <a:t>elever forstyrrer andres læringsmiljø vesentlig</a:t>
            </a:r>
          </a:p>
          <a:p>
            <a:pPr marL="342900" indent="-342900">
              <a:buFont typeface="Arial" panose="020B0604020202020204" pitchFamily="34" charset="0"/>
              <a:buChar char="•"/>
            </a:pPr>
            <a:r>
              <a:rPr lang="nb-NO" sz="2100"/>
              <a:t>elever viser en atferd som er sterkt fornedrende for seg selv</a:t>
            </a:r>
          </a:p>
          <a:p>
            <a:pPr marL="342900" indent="-342900">
              <a:buFont typeface="Arial" panose="020B0604020202020204" pitchFamily="34" charset="0"/>
              <a:buChar char="•"/>
            </a:pPr>
            <a:r>
              <a:rPr lang="nb-NO" sz="2100"/>
              <a:t>elever skader eiendom</a:t>
            </a:r>
          </a:p>
        </p:txBody>
      </p:sp>
    </p:spTree>
    <p:extLst>
      <p:ext uri="{BB962C8B-B14F-4D97-AF65-F5344CB8AC3E}">
        <p14:creationId xmlns:p14="http://schemas.microsoft.com/office/powerpoint/2010/main" val="3761590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80E29-83DA-C1EB-418D-3C5BEC245055}"/>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45A6B458-F9E2-7D9E-8690-5FCC258FC647}"/>
              </a:ext>
            </a:extLst>
          </p:cNvPr>
          <p:cNvSpPr>
            <a:spLocks noGrp="1"/>
          </p:cNvSpPr>
          <p:nvPr>
            <p:ph type="title"/>
          </p:nvPr>
        </p:nvSpPr>
        <p:spPr>
          <a:xfrm>
            <a:off x="305516" y="376237"/>
            <a:ext cx="6771213" cy="649249"/>
          </a:xfrm>
        </p:spPr>
        <p:txBody>
          <a:bodyPr>
            <a:normAutofit/>
          </a:bodyPr>
          <a:lstStyle/>
          <a:p>
            <a:r>
              <a:rPr lang="nb-NO"/>
              <a:t>Skolens plikt til å forebygge</a:t>
            </a:r>
          </a:p>
        </p:txBody>
      </p:sp>
      <p:sp>
        <p:nvSpPr>
          <p:cNvPr id="3" name="Plassholder for innhold 2">
            <a:extLst>
              <a:ext uri="{FF2B5EF4-FFF2-40B4-BE49-F238E27FC236}">
                <a16:creationId xmlns:a16="http://schemas.microsoft.com/office/drawing/2014/main" id="{1E3B1684-3267-89FF-8F17-5E6435C49345}"/>
              </a:ext>
            </a:extLst>
          </p:cNvPr>
          <p:cNvSpPr>
            <a:spLocks noGrp="1"/>
          </p:cNvSpPr>
          <p:nvPr>
            <p:ph idx="1"/>
          </p:nvPr>
        </p:nvSpPr>
        <p:spPr>
          <a:xfrm>
            <a:off x="628650" y="1187116"/>
            <a:ext cx="7886700" cy="3580147"/>
          </a:xfrm>
        </p:spPr>
        <p:txBody>
          <a:bodyPr>
            <a:normAutofit/>
          </a:bodyPr>
          <a:lstStyle/>
          <a:p>
            <a:r>
              <a:rPr lang="nb-NO" sz="2000"/>
              <a:t>Formålet med reglene er ikke å øke bruken av fysisk inngripen mot elevene, men å gjøre det tydelig for både elever og ansatte i skolen hvilke regler som gjelder. </a:t>
            </a:r>
          </a:p>
          <a:p>
            <a:r>
              <a:rPr lang="nb-NO" sz="2000"/>
              <a:t>Å gripe inn fysisk skal alltid være siste utvei. Derfor sier loven at kommunen må sørge for at skolene jobber forebyggende.</a:t>
            </a:r>
          </a:p>
          <a:p>
            <a:r>
              <a:rPr lang="nb-NO" sz="2000"/>
              <a:t>Skolene, leksehjelpen og SFO skal arbeide systematisk og hele tiden for å unngå situasjoner som kan føre til at ansatte må gripe inn fysisk overfor elever.</a:t>
            </a:r>
          </a:p>
          <a:p>
            <a:endParaRPr lang="nb-NO" sz="2000"/>
          </a:p>
          <a:p>
            <a:endParaRPr lang="nb-NO" sz="2100"/>
          </a:p>
        </p:txBody>
      </p:sp>
    </p:spTree>
    <p:extLst>
      <p:ext uri="{BB962C8B-B14F-4D97-AF65-F5344CB8AC3E}">
        <p14:creationId xmlns:p14="http://schemas.microsoft.com/office/powerpoint/2010/main" val="561759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16067-F413-A44D-CF27-DC5519E0D789}"/>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187FD3E9-1500-48C4-9A19-EC5F0A0ED663}"/>
              </a:ext>
            </a:extLst>
          </p:cNvPr>
          <p:cNvSpPr>
            <a:spLocks noGrp="1"/>
          </p:cNvSpPr>
          <p:nvPr>
            <p:ph type="title"/>
          </p:nvPr>
        </p:nvSpPr>
        <p:spPr>
          <a:xfrm>
            <a:off x="305516" y="376237"/>
            <a:ext cx="6771213" cy="649249"/>
          </a:xfrm>
        </p:spPr>
        <p:txBody>
          <a:bodyPr>
            <a:normAutofit/>
          </a:bodyPr>
          <a:lstStyle/>
          <a:p>
            <a:r>
              <a:rPr lang="nb-NO"/>
              <a:t>Hvordan kan man gripe inn fysisk?</a:t>
            </a:r>
          </a:p>
        </p:txBody>
      </p:sp>
      <p:sp>
        <p:nvSpPr>
          <p:cNvPr id="3" name="Plassholder for innhold 2">
            <a:extLst>
              <a:ext uri="{FF2B5EF4-FFF2-40B4-BE49-F238E27FC236}">
                <a16:creationId xmlns:a16="http://schemas.microsoft.com/office/drawing/2014/main" id="{F6F0F6A0-0F8A-B17D-F629-B764E78E99CC}"/>
              </a:ext>
            </a:extLst>
          </p:cNvPr>
          <p:cNvSpPr>
            <a:spLocks noGrp="1"/>
          </p:cNvSpPr>
          <p:nvPr>
            <p:ph idx="1"/>
          </p:nvPr>
        </p:nvSpPr>
        <p:spPr>
          <a:xfrm>
            <a:off x="628650" y="1025486"/>
            <a:ext cx="7886700" cy="3741777"/>
          </a:xfrm>
        </p:spPr>
        <p:txBody>
          <a:bodyPr>
            <a:normAutofit/>
          </a:bodyPr>
          <a:lstStyle/>
          <a:p>
            <a:r>
              <a:rPr lang="nb-NO"/>
              <a:t>Tillatte handlinger – hvis nødvendig og forholdsmessig:</a:t>
            </a:r>
          </a:p>
          <a:p>
            <a:r>
              <a:rPr lang="nb-NO" sz="2100"/>
              <a:t>		</a:t>
            </a:r>
          </a:p>
          <a:p>
            <a:r>
              <a:rPr lang="nb-NO" sz="2100"/>
              <a:t>		</a:t>
            </a:r>
          </a:p>
          <a:p>
            <a:r>
              <a:rPr lang="nb-NO" sz="2100"/>
              <a:t>		</a:t>
            </a:r>
          </a:p>
          <a:p>
            <a:r>
              <a:rPr lang="nb-NO" sz="2100"/>
              <a:t>		</a:t>
            </a:r>
          </a:p>
          <a:p>
            <a:endParaRPr lang="nb-NO" sz="2100"/>
          </a:p>
          <a:p>
            <a:r>
              <a:rPr lang="nb-NO" sz="2100"/>
              <a:t>		</a:t>
            </a:r>
          </a:p>
        </p:txBody>
      </p:sp>
      <p:graphicFrame>
        <p:nvGraphicFramePr>
          <p:cNvPr id="5" name="Tabell 4">
            <a:extLst>
              <a:ext uri="{FF2B5EF4-FFF2-40B4-BE49-F238E27FC236}">
                <a16:creationId xmlns:a16="http://schemas.microsoft.com/office/drawing/2014/main" id="{A2995CDA-480C-64A8-7A26-52515C9D62A7}"/>
              </a:ext>
            </a:extLst>
          </p:cNvPr>
          <p:cNvGraphicFramePr>
            <a:graphicFrameLocks noGrp="1"/>
          </p:cNvGraphicFramePr>
          <p:nvPr>
            <p:extLst>
              <p:ext uri="{D42A27DB-BD31-4B8C-83A1-F6EECF244321}">
                <p14:modId xmlns:p14="http://schemas.microsoft.com/office/powerpoint/2010/main" val="3218397561"/>
              </p:ext>
            </p:extLst>
          </p:nvPr>
        </p:nvGraphicFramePr>
        <p:xfrm>
          <a:off x="745957" y="1381710"/>
          <a:ext cx="6841956" cy="3083560"/>
        </p:xfrm>
        <a:graphic>
          <a:graphicData uri="http://schemas.openxmlformats.org/drawingml/2006/table">
            <a:tbl>
              <a:tblPr firstRow="1" bandRow="1">
                <a:tableStyleId>{5C22544A-7EE6-4342-B048-85BDC9FD1C3A}</a:tableStyleId>
              </a:tblPr>
              <a:tblGrid>
                <a:gridCol w="2280652">
                  <a:extLst>
                    <a:ext uri="{9D8B030D-6E8A-4147-A177-3AD203B41FA5}">
                      <a16:colId xmlns:a16="http://schemas.microsoft.com/office/drawing/2014/main" val="1200624844"/>
                    </a:ext>
                  </a:extLst>
                </a:gridCol>
                <a:gridCol w="2280652">
                  <a:extLst>
                    <a:ext uri="{9D8B030D-6E8A-4147-A177-3AD203B41FA5}">
                      <a16:colId xmlns:a16="http://schemas.microsoft.com/office/drawing/2014/main" val="573128182"/>
                    </a:ext>
                  </a:extLst>
                </a:gridCol>
                <a:gridCol w="2280652">
                  <a:extLst>
                    <a:ext uri="{9D8B030D-6E8A-4147-A177-3AD203B41FA5}">
                      <a16:colId xmlns:a16="http://schemas.microsoft.com/office/drawing/2014/main" val="2477023404"/>
                    </a:ext>
                  </a:extLst>
                </a:gridCol>
              </a:tblGrid>
              <a:tr h="370840">
                <a:tc>
                  <a:txBody>
                    <a:bodyPr/>
                    <a:lstStyle/>
                    <a:p>
                      <a:r>
                        <a:rPr lang="nb-NO" sz="1400"/>
                        <a:t>Handling</a:t>
                      </a:r>
                      <a:endParaRPr lang="nb-NO"/>
                    </a:p>
                  </a:txBody>
                  <a:tcPr/>
                </a:tc>
                <a:tc>
                  <a:txBody>
                    <a:bodyPr/>
                    <a:lstStyle/>
                    <a:p>
                      <a:r>
                        <a:rPr lang="nb-NO" sz="1400"/>
                        <a:t>Eksempel</a:t>
                      </a:r>
                      <a:endParaRPr lang="nb-NO"/>
                    </a:p>
                  </a:txBody>
                  <a:tcPr/>
                </a:tc>
                <a:tc>
                  <a:txBody>
                    <a:bodyPr/>
                    <a:lstStyle/>
                    <a:p>
                      <a:r>
                        <a:rPr lang="nb-NO" sz="1400"/>
                        <a:t>Merknad</a:t>
                      </a:r>
                      <a:endParaRPr lang="nb-NO"/>
                    </a:p>
                  </a:txBody>
                  <a:tcPr/>
                </a:tc>
                <a:extLst>
                  <a:ext uri="{0D108BD9-81ED-4DB2-BD59-A6C34878D82A}">
                    <a16:rowId xmlns:a16="http://schemas.microsoft.com/office/drawing/2014/main" val="348609946"/>
                  </a:ext>
                </a:extLst>
              </a:tr>
              <a:tr h="370840">
                <a:tc>
                  <a:txBody>
                    <a:bodyPr/>
                    <a:lstStyle/>
                    <a:p>
                      <a:r>
                        <a:rPr lang="nb-NO" sz="1400"/>
                        <a:t>Fysisk ledelse</a:t>
                      </a:r>
                      <a:endParaRPr lang="nb-NO"/>
                    </a:p>
                  </a:txBody>
                  <a:tcPr/>
                </a:tc>
                <a:tc>
                  <a:txBody>
                    <a:bodyPr/>
                    <a:lstStyle/>
                    <a:p>
                      <a:r>
                        <a:rPr lang="nb-NO" sz="1400"/>
                        <a:t>Ved fast grep på skulder eller arm føre eleven rolig ut av klasserommet</a:t>
                      </a:r>
                      <a:endParaRPr lang="nb-NO"/>
                    </a:p>
                  </a:txBody>
                  <a:tcPr/>
                </a:tc>
                <a:tc>
                  <a:txBody>
                    <a:bodyPr/>
                    <a:lstStyle/>
                    <a:p>
                      <a:r>
                        <a:rPr lang="nb-NO" sz="1400"/>
                        <a:t>Bare hvis eleven ikke reagerer på verbal beskjed</a:t>
                      </a:r>
                      <a:endParaRPr lang="nb-NO"/>
                    </a:p>
                  </a:txBody>
                  <a:tcPr/>
                </a:tc>
                <a:extLst>
                  <a:ext uri="{0D108BD9-81ED-4DB2-BD59-A6C34878D82A}">
                    <a16:rowId xmlns:a16="http://schemas.microsoft.com/office/drawing/2014/main" val="1586973181"/>
                  </a:ext>
                </a:extLst>
              </a:tr>
              <a:tr h="370840">
                <a:tc>
                  <a:txBody>
                    <a:bodyPr/>
                    <a:lstStyle/>
                    <a:p>
                      <a:r>
                        <a:rPr lang="nb-NO" sz="1400"/>
                        <a:t>Blokkering</a:t>
                      </a:r>
                      <a:endParaRPr lang="nb-NO"/>
                    </a:p>
                  </a:txBody>
                  <a:tcPr/>
                </a:tc>
                <a:tc>
                  <a:txBody>
                    <a:bodyPr/>
                    <a:lstStyle/>
                    <a:p>
                      <a:r>
                        <a:rPr lang="nb-NO" sz="1400"/>
                        <a:t>Stå i døråpningen for å hindre at elev går inn/ut</a:t>
                      </a:r>
                      <a:endParaRPr lang="nb-NO"/>
                    </a:p>
                  </a:txBody>
                  <a:tcPr/>
                </a:tc>
                <a:tc>
                  <a:txBody>
                    <a:bodyPr/>
                    <a:lstStyle/>
                    <a:p>
                      <a:r>
                        <a:rPr lang="nb-NO" sz="1400"/>
                        <a:t>Må ikke innebære fysisk dytting</a:t>
                      </a:r>
                      <a:endParaRPr lang="nb-NO"/>
                    </a:p>
                  </a:txBody>
                  <a:tcPr/>
                </a:tc>
                <a:extLst>
                  <a:ext uri="{0D108BD9-81ED-4DB2-BD59-A6C34878D82A}">
                    <a16:rowId xmlns:a16="http://schemas.microsoft.com/office/drawing/2014/main" val="2930552649"/>
                  </a:ext>
                </a:extLst>
              </a:tr>
              <a:tr h="169161">
                <a:tc>
                  <a:txBody>
                    <a:bodyPr/>
                    <a:lstStyle/>
                    <a:p>
                      <a:r>
                        <a:rPr lang="nb-NO" sz="1400"/>
                        <a:t>Fjerne gjenstand</a:t>
                      </a:r>
                      <a:endParaRPr lang="nb-NO"/>
                    </a:p>
                  </a:txBody>
                  <a:tcPr/>
                </a:tc>
                <a:tc>
                  <a:txBody>
                    <a:bodyPr/>
                    <a:lstStyle/>
                    <a:p>
                      <a:r>
                        <a:rPr lang="nb-NO" sz="1400"/>
                        <a:t>Ta fra elev mobiltelefon eller annen gjenstand brukt til trusler/krenkelse</a:t>
                      </a:r>
                      <a:endParaRPr lang="nb-NO"/>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b-NO" sz="1400"/>
                        <a:t>Gjenstanden må være direkte koblet til problematferden</a:t>
                      </a:r>
                      <a:endParaRPr lang="nb-NO"/>
                    </a:p>
                  </a:txBody>
                  <a:tcPr/>
                </a:tc>
                <a:extLst>
                  <a:ext uri="{0D108BD9-81ED-4DB2-BD59-A6C34878D82A}">
                    <a16:rowId xmlns:a16="http://schemas.microsoft.com/office/drawing/2014/main" val="509106675"/>
                  </a:ext>
                </a:extLst>
              </a:tr>
              <a:tr h="370840">
                <a:tc>
                  <a:txBody>
                    <a:bodyPr/>
                    <a:lstStyle/>
                    <a:p>
                      <a:r>
                        <a:rPr lang="nb-NO" sz="1400"/>
                        <a:t>Kortvarig tilbakehold</a:t>
                      </a:r>
                      <a:endParaRPr lang="nb-NO"/>
                    </a:p>
                  </a:txBody>
                  <a:tcPr/>
                </a:tc>
                <a:tc>
                  <a:txBody>
                    <a:bodyPr/>
                    <a:lstStyle/>
                    <a:p>
                      <a:r>
                        <a:rPr lang="nb-NO" sz="1400"/>
                        <a:t>Holde igjen en arm for å hindre at elev løper ut i fare eller slår en medelev</a:t>
                      </a:r>
                      <a:endParaRPr lang="nb-NO"/>
                    </a:p>
                  </a:txBody>
                  <a:tcPr/>
                </a:tc>
                <a:tc>
                  <a:txBody>
                    <a:bodyPr/>
                    <a:lstStyle/>
                    <a:p>
                      <a:r>
                        <a:rPr lang="nb-NO" sz="1400"/>
                        <a:t>Bare i akutte faresituasjoner – ikke for disiplinering</a:t>
                      </a:r>
                      <a:endParaRPr lang="nb-NO"/>
                    </a:p>
                  </a:txBody>
                  <a:tcPr/>
                </a:tc>
                <a:extLst>
                  <a:ext uri="{0D108BD9-81ED-4DB2-BD59-A6C34878D82A}">
                    <a16:rowId xmlns:a16="http://schemas.microsoft.com/office/drawing/2014/main" val="488409428"/>
                  </a:ext>
                </a:extLst>
              </a:tr>
            </a:tbl>
          </a:graphicData>
        </a:graphic>
      </p:graphicFrame>
    </p:spTree>
    <p:extLst>
      <p:ext uri="{BB962C8B-B14F-4D97-AF65-F5344CB8AC3E}">
        <p14:creationId xmlns:p14="http://schemas.microsoft.com/office/powerpoint/2010/main" val="4255467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5954A-4400-E88D-263A-63FBA04ED7E0}"/>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8D11A660-E03E-FE4B-17E2-288A340D0B15}"/>
              </a:ext>
            </a:extLst>
          </p:cNvPr>
          <p:cNvSpPr>
            <a:spLocks noGrp="1"/>
          </p:cNvSpPr>
          <p:nvPr>
            <p:ph type="title"/>
          </p:nvPr>
        </p:nvSpPr>
        <p:spPr>
          <a:xfrm>
            <a:off x="305516" y="376237"/>
            <a:ext cx="6771213" cy="649249"/>
          </a:xfrm>
        </p:spPr>
        <p:txBody>
          <a:bodyPr>
            <a:normAutofit/>
          </a:bodyPr>
          <a:lstStyle/>
          <a:p>
            <a:r>
              <a:rPr lang="nb-NO"/>
              <a:t>Vilkår for å kunne gripe inn fysisk </a:t>
            </a:r>
          </a:p>
        </p:txBody>
      </p:sp>
      <p:sp>
        <p:nvSpPr>
          <p:cNvPr id="3" name="Plassholder for innhold 2">
            <a:extLst>
              <a:ext uri="{FF2B5EF4-FFF2-40B4-BE49-F238E27FC236}">
                <a16:creationId xmlns:a16="http://schemas.microsoft.com/office/drawing/2014/main" id="{43C5F7D8-C249-48FF-2860-70FDC1BF288F}"/>
              </a:ext>
            </a:extLst>
          </p:cNvPr>
          <p:cNvSpPr>
            <a:spLocks noGrp="1"/>
          </p:cNvSpPr>
          <p:nvPr>
            <p:ph idx="1"/>
          </p:nvPr>
        </p:nvSpPr>
        <p:spPr>
          <a:xfrm>
            <a:off x="628650" y="1187116"/>
            <a:ext cx="7886700" cy="3580147"/>
          </a:xfrm>
        </p:spPr>
        <p:txBody>
          <a:bodyPr>
            <a:normAutofit/>
          </a:bodyPr>
          <a:lstStyle/>
          <a:p>
            <a:r>
              <a:rPr lang="nb-NO" sz="2100"/>
              <a:t>For at fysisk inngripen skal være lovlig, må følgende vilkår være oppfylt:</a:t>
            </a:r>
          </a:p>
          <a:p>
            <a:pPr marL="342900" indent="-342900">
              <a:buFont typeface="Arial" panose="020B0604020202020204" pitchFamily="34" charset="0"/>
              <a:buChar char="•"/>
            </a:pPr>
            <a:r>
              <a:rPr lang="nb-NO" sz="2100"/>
              <a:t>Nødvendighet: Det finnes ikke andre løsninger.</a:t>
            </a:r>
          </a:p>
          <a:p>
            <a:pPr marL="342900" indent="-342900">
              <a:buFont typeface="Arial" panose="020B0604020202020204" pitchFamily="34" charset="0"/>
              <a:buChar char="•"/>
            </a:pPr>
            <a:r>
              <a:rPr lang="nb-NO" sz="2100"/>
              <a:t>Forholdsmessighet: Inngrepet må stå i rimelig forhold til elevens atferd og situasjonen.</a:t>
            </a:r>
          </a:p>
          <a:p>
            <a:pPr marL="342900" indent="-342900">
              <a:buFont typeface="Arial" panose="020B0604020202020204" pitchFamily="34" charset="0"/>
              <a:buChar char="•"/>
            </a:pPr>
            <a:r>
              <a:rPr lang="nb-NO" sz="2100"/>
              <a:t>Formål: Det skal ikke være element av straff, men for å gjenopprette trygghet, orden eller læringsmiljø.</a:t>
            </a:r>
          </a:p>
          <a:p>
            <a:pPr marL="342900" indent="-342900">
              <a:buFont typeface="Arial" panose="020B0604020202020204" pitchFamily="34" charset="0"/>
              <a:buChar char="•"/>
            </a:pPr>
            <a:r>
              <a:rPr lang="nb-NO" sz="2100"/>
              <a:t>Plikt til dokumentasjon og oppfølging: Hver hendelse skal loggføres og følges opp – også med eleven det gjelder.</a:t>
            </a:r>
          </a:p>
        </p:txBody>
      </p:sp>
    </p:spTree>
    <p:extLst>
      <p:ext uri="{BB962C8B-B14F-4D97-AF65-F5344CB8AC3E}">
        <p14:creationId xmlns:p14="http://schemas.microsoft.com/office/powerpoint/2010/main" val="1574035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8774C-EDA4-012A-5B85-A9FD12BCEC1D}"/>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6CA21548-DAEA-7ECD-4C30-22F9971B02B8}"/>
              </a:ext>
            </a:extLst>
          </p:cNvPr>
          <p:cNvSpPr>
            <a:spLocks noGrp="1"/>
          </p:cNvSpPr>
          <p:nvPr>
            <p:ph type="title"/>
          </p:nvPr>
        </p:nvSpPr>
        <p:spPr>
          <a:xfrm>
            <a:off x="305516" y="376237"/>
            <a:ext cx="6771213" cy="649249"/>
          </a:xfrm>
        </p:spPr>
        <p:txBody>
          <a:bodyPr>
            <a:normAutofit/>
          </a:bodyPr>
          <a:lstStyle/>
          <a:p>
            <a:r>
              <a:rPr lang="nb-NO"/>
              <a:t>Hvordan kan man gripe inn fysisk?</a:t>
            </a:r>
          </a:p>
        </p:txBody>
      </p:sp>
      <p:sp>
        <p:nvSpPr>
          <p:cNvPr id="3" name="Plassholder for innhold 2">
            <a:extLst>
              <a:ext uri="{FF2B5EF4-FFF2-40B4-BE49-F238E27FC236}">
                <a16:creationId xmlns:a16="http://schemas.microsoft.com/office/drawing/2014/main" id="{7634E8DC-A750-B8DA-F052-698055DCBB6A}"/>
              </a:ext>
            </a:extLst>
          </p:cNvPr>
          <p:cNvSpPr>
            <a:spLocks noGrp="1"/>
          </p:cNvSpPr>
          <p:nvPr>
            <p:ph idx="1"/>
          </p:nvPr>
        </p:nvSpPr>
        <p:spPr>
          <a:xfrm>
            <a:off x="628650" y="1044286"/>
            <a:ext cx="7886700" cy="3741777"/>
          </a:xfrm>
        </p:spPr>
        <p:txBody>
          <a:bodyPr>
            <a:normAutofit/>
          </a:bodyPr>
          <a:lstStyle/>
          <a:p>
            <a:r>
              <a:rPr lang="nb-NO"/>
              <a:t>Ikke tillatte handlinger inn under reglene for fysisk inngripen:</a:t>
            </a:r>
          </a:p>
          <a:p>
            <a:r>
              <a:rPr lang="nb-NO" sz="2100"/>
              <a:t>		</a:t>
            </a:r>
          </a:p>
          <a:p>
            <a:r>
              <a:rPr lang="nb-NO" sz="2100"/>
              <a:t>		</a:t>
            </a:r>
          </a:p>
          <a:p>
            <a:r>
              <a:rPr lang="nb-NO" sz="2100"/>
              <a:t>		</a:t>
            </a:r>
          </a:p>
          <a:p>
            <a:r>
              <a:rPr lang="nb-NO" sz="2100"/>
              <a:t>		</a:t>
            </a:r>
          </a:p>
          <a:p>
            <a:endParaRPr lang="nb-NO" sz="2100"/>
          </a:p>
          <a:p>
            <a:r>
              <a:rPr lang="nb-NO" sz="2100"/>
              <a:t>		</a:t>
            </a:r>
          </a:p>
        </p:txBody>
      </p:sp>
      <p:graphicFrame>
        <p:nvGraphicFramePr>
          <p:cNvPr id="4" name="Tabell 3">
            <a:extLst>
              <a:ext uri="{FF2B5EF4-FFF2-40B4-BE49-F238E27FC236}">
                <a16:creationId xmlns:a16="http://schemas.microsoft.com/office/drawing/2014/main" id="{DE66CC87-7BBC-E8D1-86D9-DD3E4133BE9A}"/>
              </a:ext>
            </a:extLst>
          </p:cNvPr>
          <p:cNvGraphicFramePr>
            <a:graphicFrameLocks noGrp="1"/>
          </p:cNvGraphicFramePr>
          <p:nvPr>
            <p:extLst>
              <p:ext uri="{D42A27DB-BD31-4B8C-83A1-F6EECF244321}">
                <p14:modId xmlns:p14="http://schemas.microsoft.com/office/powerpoint/2010/main" val="1799868918"/>
              </p:ext>
            </p:extLst>
          </p:nvPr>
        </p:nvGraphicFramePr>
        <p:xfrm>
          <a:off x="745956" y="1566193"/>
          <a:ext cx="6922170" cy="2676944"/>
        </p:xfrm>
        <a:graphic>
          <a:graphicData uri="http://schemas.openxmlformats.org/drawingml/2006/table">
            <a:tbl>
              <a:tblPr firstRow="1" bandRow="1">
                <a:tableStyleId>{5C22544A-7EE6-4342-B048-85BDC9FD1C3A}</a:tableStyleId>
              </a:tblPr>
              <a:tblGrid>
                <a:gridCol w="2307390">
                  <a:extLst>
                    <a:ext uri="{9D8B030D-6E8A-4147-A177-3AD203B41FA5}">
                      <a16:colId xmlns:a16="http://schemas.microsoft.com/office/drawing/2014/main" val="1200624844"/>
                    </a:ext>
                  </a:extLst>
                </a:gridCol>
                <a:gridCol w="2307390">
                  <a:extLst>
                    <a:ext uri="{9D8B030D-6E8A-4147-A177-3AD203B41FA5}">
                      <a16:colId xmlns:a16="http://schemas.microsoft.com/office/drawing/2014/main" val="573128182"/>
                    </a:ext>
                  </a:extLst>
                </a:gridCol>
                <a:gridCol w="2307390">
                  <a:extLst>
                    <a:ext uri="{9D8B030D-6E8A-4147-A177-3AD203B41FA5}">
                      <a16:colId xmlns:a16="http://schemas.microsoft.com/office/drawing/2014/main" val="2477023404"/>
                    </a:ext>
                  </a:extLst>
                </a:gridCol>
              </a:tblGrid>
              <a:tr h="406272">
                <a:tc>
                  <a:txBody>
                    <a:bodyPr/>
                    <a:lstStyle/>
                    <a:p>
                      <a:r>
                        <a:rPr lang="nb-NO" sz="1400"/>
                        <a:t>Handling</a:t>
                      </a:r>
                      <a:endParaRPr lang="nb-NO"/>
                    </a:p>
                  </a:txBody>
                  <a:tcPr/>
                </a:tc>
                <a:tc>
                  <a:txBody>
                    <a:bodyPr/>
                    <a:lstStyle/>
                    <a:p>
                      <a:r>
                        <a:rPr lang="nb-NO" sz="1400"/>
                        <a:t>Eksempel</a:t>
                      </a:r>
                      <a:endParaRPr lang="nb-NO"/>
                    </a:p>
                  </a:txBody>
                  <a:tcPr/>
                </a:tc>
                <a:tc>
                  <a:txBody>
                    <a:bodyPr/>
                    <a:lstStyle/>
                    <a:p>
                      <a:r>
                        <a:rPr lang="nb-NO" sz="1400"/>
                        <a:t>Merknad</a:t>
                      </a:r>
                      <a:endParaRPr lang="nb-NO"/>
                    </a:p>
                  </a:txBody>
                  <a:tcPr/>
                </a:tc>
                <a:extLst>
                  <a:ext uri="{0D108BD9-81ED-4DB2-BD59-A6C34878D82A}">
                    <a16:rowId xmlns:a16="http://schemas.microsoft.com/office/drawing/2014/main" val="348609946"/>
                  </a:ext>
                </a:extLst>
              </a:tr>
              <a:tr h="567668">
                <a:tc>
                  <a:txBody>
                    <a:bodyPr/>
                    <a:lstStyle/>
                    <a:p>
                      <a:r>
                        <a:rPr lang="nb-NO" sz="1400"/>
                        <a:t>Løfte eller bære eleven</a:t>
                      </a:r>
                      <a:endParaRPr lang="nb-NO"/>
                    </a:p>
                  </a:txBody>
                  <a:tcPr/>
                </a:tc>
                <a:tc>
                  <a:txBody>
                    <a:bodyPr/>
                    <a:lstStyle/>
                    <a:p>
                      <a:r>
                        <a:rPr lang="nb-NO" sz="1400"/>
                        <a:t>Ta tak og fysisk løfte ut av klasserom</a:t>
                      </a:r>
                      <a:endParaRPr lang="nb-NO"/>
                    </a:p>
                  </a:txBody>
                  <a:tcPr/>
                </a:tc>
                <a:tc>
                  <a:txBody>
                    <a:bodyPr/>
                    <a:lstStyle/>
                    <a:p>
                      <a:r>
                        <a:rPr lang="nb-NO" sz="1400"/>
                        <a:t>For inngripende, kan skade elevens verdighet og kropp</a:t>
                      </a:r>
                      <a:endParaRPr lang="nb-NO"/>
                    </a:p>
                  </a:txBody>
                  <a:tcPr/>
                </a:tc>
                <a:extLst>
                  <a:ext uri="{0D108BD9-81ED-4DB2-BD59-A6C34878D82A}">
                    <a16:rowId xmlns:a16="http://schemas.microsoft.com/office/drawing/2014/main" val="1586973181"/>
                  </a:ext>
                </a:extLst>
              </a:tr>
              <a:tr h="567668">
                <a:tc>
                  <a:txBody>
                    <a:bodyPr/>
                    <a:lstStyle/>
                    <a:p>
                      <a:r>
                        <a:rPr lang="nb-NO" sz="1350" b="0" i="0" kern="1200">
                          <a:solidFill>
                            <a:schemeClr val="dk1"/>
                          </a:solidFill>
                          <a:effectLst/>
                          <a:latin typeface="+mn-lt"/>
                          <a:ea typeface="+mn-ea"/>
                          <a:cs typeface="+mn-cs"/>
                        </a:rPr>
                        <a:t>Holde fast over tid</a:t>
                      </a:r>
                      <a:endParaRPr lang="nb-NO"/>
                    </a:p>
                  </a:txBody>
                  <a:tcPr/>
                </a:tc>
                <a:tc>
                  <a:txBody>
                    <a:bodyPr/>
                    <a:lstStyle/>
                    <a:p>
                      <a:r>
                        <a:rPr lang="nb-NO" sz="1400"/>
                        <a:t>Holde eleven fast i armer eller kropp for å få kontroll</a:t>
                      </a:r>
                      <a:endParaRPr lang="nb-NO"/>
                    </a:p>
                  </a:txBody>
                  <a:tcPr/>
                </a:tc>
                <a:tc>
                  <a:txBody>
                    <a:bodyPr/>
                    <a:lstStyle/>
                    <a:p>
                      <a:r>
                        <a:rPr lang="nb-NO" sz="1400"/>
                        <a:t>Anses som en form for frihetsberøvelse</a:t>
                      </a:r>
                      <a:endParaRPr lang="nb-NO"/>
                    </a:p>
                  </a:txBody>
                  <a:tcPr/>
                </a:tc>
                <a:extLst>
                  <a:ext uri="{0D108BD9-81ED-4DB2-BD59-A6C34878D82A}">
                    <a16:rowId xmlns:a16="http://schemas.microsoft.com/office/drawing/2014/main" val="2930552649"/>
                  </a:ext>
                </a:extLst>
              </a:tr>
              <a:tr h="567668">
                <a:tc>
                  <a:txBody>
                    <a:bodyPr/>
                    <a:lstStyle/>
                    <a:p>
                      <a:r>
                        <a:rPr lang="nb-NO" sz="1400"/>
                        <a:t>Dytte eller holde mot vegg</a:t>
                      </a:r>
                      <a:endParaRPr lang="nb-NO"/>
                    </a:p>
                  </a:txBody>
                  <a:tcPr/>
                </a:tc>
                <a:tc>
                  <a:txBody>
                    <a:bodyPr/>
                    <a:lstStyle/>
                    <a:p>
                      <a:r>
                        <a:rPr lang="nb-NO" sz="1400"/>
                        <a:t>Skyve eleven bakover, presse mot vegg</a:t>
                      </a:r>
                      <a:endParaRPr lang="nb-NO"/>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b-NO" sz="1400"/>
                        <a:t>Voldsomt, uforholdsmessig og kan virke truende</a:t>
                      </a:r>
                      <a:endParaRPr lang="nb-NO"/>
                    </a:p>
                  </a:txBody>
                  <a:tcPr/>
                </a:tc>
                <a:extLst>
                  <a:ext uri="{0D108BD9-81ED-4DB2-BD59-A6C34878D82A}">
                    <a16:rowId xmlns:a16="http://schemas.microsoft.com/office/drawing/2014/main" val="509106675"/>
                  </a:ext>
                </a:extLst>
              </a:tr>
              <a:tr h="567668">
                <a:tc>
                  <a:txBody>
                    <a:bodyPr/>
                    <a:lstStyle/>
                    <a:p>
                      <a:r>
                        <a:rPr lang="nb-NO" sz="1400"/>
                        <a:t>Straffbasert inngripen</a:t>
                      </a:r>
                      <a:endParaRPr lang="nb-NO"/>
                    </a:p>
                  </a:txBody>
                  <a:tcPr/>
                </a:tc>
                <a:tc>
                  <a:txBody>
                    <a:bodyPr/>
                    <a:lstStyle/>
                    <a:p>
                      <a:r>
                        <a:rPr lang="nb-NO" sz="1400"/>
                        <a:t>Bruk av fysisk makt for å «straffe» dårlig oppførsel</a:t>
                      </a:r>
                      <a:endParaRPr lang="nb-NO"/>
                    </a:p>
                  </a:txBody>
                  <a:tcPr/>
                </a:tc>
                <a:tc>
                  <a:txBody>
                    <a:bodyPr/>
                    <a:lstStyle/>
                    <a:p>
                      <a:r>
                        <a:rPr lang="nb-NO" sz="1400"/>
                        <a:t>Fysisk inngripen er aldri et sanksjonsmiddel</a:t>
                      </a:r>
                      <a:endParaRPr lang="nb-NO"/>
                    </a:p>
                  </a:txBody>
                  <a:tcPr/>
                </a:tc>
                <a:extLst>
                  <a:ext uri="{0D108BD9-81ED-4DB2-BD59-A6C34878D82A}">
                    <a16:rowId xmlns:a16="http://schemas.microsoft.com/office/drawing/2014/main" val="488409428"/>
                  </a:ext>
                </a:extLst>
              </a:tr>
            </a:tbl>
          </a:graphicData>
        </a:graphic>
      </p:graphicFrame>
    </p:spTree>
    <p:extLst>
      <p:ext uri="{BB962C8B-B14F-4D97-AF65-F5344CB8AC3E}">
        <p14:creationId xmlns:p14="http://schemas.microsoft.com/office/powerpoint/2010/main" val="1076387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74B74-CAE0-42D9-E6C2-EE450CA6DD5C}"/>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299E9EBD-19AA-ED3E-6088-818A56A381EE}"/>
              </a:ext>
            </a:extLst>
          </p:cNvPr>
          <p:cNvSpPr>
            <a:spLocks noGrp="1"/>
          </p:cNvSpPr>
          <p:nvPr>
            <p:ph type="title"/>
          </p:nvPr>
        </p:nvSpPr>
        <p:spPr>
          <a:xfrm>
            <a:off x="305516" y="376237"/>
            <a:ext cx="6771213" cy="649249"/>
          </a:xfrm>
        </p:spPr>
        <p:txBody>
          <a:bodyPr>
            <a:normAutofit fontScale="90000"/>
          </a:bodyPr>
          <a:lstStyle/>
          <a:p>
            <a:r>
              <a:rPr lang="nb-NO"/>
              <a:t>Skolens plikt til å melde fra og dokumentere</a:t>
            </a:r>
          </a:p>
        </p:txBody>
      </p:sp>
      <p:sp>
        <p:nvSpPr>
          <p:cNvPr id="3" name="Plassholder for innhold 2">
            <a:extLst>
              <a:ext uri="{FF2B5EF4-FFF2-40B4-BE49-F238E27FC236}">
                <a16:creationId xmlns:a16="http://schemas.microsoft.com/office/drawing/2014/main" id="{9F177511-3F25-54DA-F21F-54CC68F3BD21}"/>
              </a:ext>
            </a:extLst>
          </p:cNvPr>
          <p:cNvSpPr>
            <a:spLocks noGrp="1"/>
          </p:cNvSpPr>
          <p:nvPr>
            <p:ph idx="1"/>
          </p:nvPr>
        </p:nvSpPr>
        <p:spPr>
          <a:xfrm>
            <a:off x="628650" y="1187116"/>
            <a:ext cx="7886700" cy="3136231"/>
          </a:xfrm>
        </p:spPr>
        <p:txBody>
          <a:bodyPr>
            <a:normAutofit/>
          </a:bodyPr>
          <a:lstStyle/>
          <a:p>
            <a:r>
              <a:rPr lang="nb-NO" sz="2000"/>
              <a:t>En ansatt som har grepet inn fysisk mot en elev må melde fra om dette til rektor. </a:t>
            </a:r>
          </a:p>
          <a:p>
            <a:r>
              <a:rPr lang="nb-NO" sz="2000"/>
              <a:t>Rektor skal så melde fra til elevens foreldre om det som har skjedd. </a:t>
            </a:r>
          </a:p>
          <a:p>
            <a:r>
              <a:rPr lang="nb-NO" sz="2000"/>
              <a:t>Dersom ansatte har grepet inn fysisk mot samme elev flere ganger, eller hvis ett inngrep er særlig alvorlig, skal rektor også melde fra til kommunens skoleeiernivå.</a:t>
            </a:r>
          </a:p>
          <a:p>
            <a:r>
              <a:rPr lang="nb-NO" sz="2000"/>
              <a:t>Skolen må dokumentere alle fysiske inngrep mot elever. Dokumentasjonen skal inneholde en kort beskrivelse av hendelsen, hvordan inngrepet ble utført, og elevens syn på saken.</a:t>
            </a:r>
          </a:p>
          <a:p>
            <a:endParaRPr lang="nb-NO" sz="2000"/>
          </a:p>
          <a:p>
            <a:endParaRPr lang="nb-NO" sz="2000"/>
          </a:p>
          <a:p>
            <a:endParaRPr lang="nb-NO" sz="2100"/>
          </a:p>
        </p:txBody>
      </p:sp>
    </p:spTree>
    <p:extLst>
      <p:ext uri="{BB962C8B-B14F-4D97-AF65-F5344CB8AC3E}">
        <p14:creationId xmlns:p14="http://schemas.microsoft.com/office/powerpoint/2010/main" val="861727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1C4EF9-EF17-EBDD-7534-4B5D0C523678}"/>
              </a:ext>
            </a:extLst>
          </p:cNvPr>
          <p:cNvSpPr>
            <a:spLocks noGrp="1"/>
          </p:cNvSpPr>
          <p:nvPr>
            <p:ph type="title"/>
          </p:nvPr>
        </p:nvSpPr>
        <p:spPr>
          <a:xfrm>
            <a:off x="628650" y="1026966"/>
            <a:ext cx="6771213" cy="649249"/>
          </a:xfrm>
        </p:spPr>
        <p:txBody>
          <a:bodyPr anchor="ctr">
            <a:normAutofit/>
          </a:bodyPr>
          <a:lstStyle/>
          <a:p>
            <a:r>
              <a:rPr lang="nb-NO"/>
              <a:t>Timeplan og ukebrev.</a:t>
            </a:r>
          </a:p>
        </p:txBody>
      </p:sp>
      <p:sp>
        <p:nvSpPr>
          <p:cNvPr id="3" name="Plassholder for innhold 2">
            <a:extLst>
              <a:ext uri="{FF2B5EF4-FFF2-40B4-BE49-F238E27FC236}">
                <a16:creationId xmlns:a16="http://schemas.microsoft.com/office/drawing/2014/main" id="{4601CF5D-0493-3309-D706-A0574DC843B9}"/>
              </a:ext>
            </a:extLst>
          </p:cNvPr>
          <p:cNvSpPr>
            <a:spLocks noGrp="1"/>
          </p:cNvSpPr>
          <p:nvPr>
            <p:ph idx="1"/>
          </p:nvPr>
        </p:nvSpPr>
        <p:spPr>
          <a:xfrm>
            <a:off x="628650" y="1777419"/>
            <a:ext cx="7886700" cy="2884388"/>
          </a:xfrm>
        </p:spPr>
        <p:txBody>
          <a:bodyPr vert="horz" lIns="91440" tIns="45720" rIns="91440" bIns="45720" rtlCol="0" anchor="t">
            <a:normAutofit/>
          </a:bodyPr>
          <a:lstStyle/>
          <a:p>
            <a:r>
              <a:rPr lang="nb-NO"/>
              <a:t>Timeplan og ukebrev finner dere på hjemmesiden til Gimle skole.</a:t>
            </a:r>
          </a:p>
          <a:p>
            <a:endParaRPr lang="nb-NO"/>
          </a:p>
          <a:p>
            <a:r>
              <a:rPr lang="nb-NO">
                <a:hlinkClick r:id="rId2"/>
              </a:rPr>
              <a:t>https://www.halden.kommune.no/gimle-skole/</a:t>
            </a:r>
            <a:endParaRPr lang="nb-NO"/>
          </a:p>
          <a:p>
            <a:endParaRPr lang="nb-NO"/>
          </a:p>
          <a:p>
            <a:r>
              <a:rPr lang="nb-NO"/>
              <a:t>Ukebrevet legges ut hver fredag.  </a:t>
            </a:r>
            <a:endParaRPr lang="nb-NO">
              <a:ea typeface="Source Sans Pro"/>
            </a:endParaRPr>
          </a:p>
          <a:p>
            <a:r>
              <a:rPr lang="nb-NO">
                <a:ea typeface="Source Sans Pro"/>
              </a:rPr>
              <a:t>Følg med på lekser og annen informasjon her. </a:t>
            </a:r>
          </a:p>
          <a:p>
            <a:endParaRPr lang="nb-NO"/>
          </a:p>
          <a:p>
            <a:endParaRPr lang="nb-NO">
              <a:ea typeface="Source Sans Pro"/>
            </a:endParaRPr>
          </a:p>
        </p:txBody>
      </p:sp>
      <p:sp>
        <p:nvSpPr>
          <p:cNvPr id="4" name="Plassholder for dato 3">
            <a:extLst>
              <a:ext uri="{FF2B5EF4-FFF2-40B4-BE49-F238E27FC236}">
                <a16:creationId xmlns:a16="http://schemas.microsoft.com/office/drawing/2014/main" id="{6C36FDF9-54D1-08E3-B5C4-568CB5B6F234}"/>
              </a:ext>
            </a:extLst>
          </p:cNvPr>
          <p:cNvSpPr>
            <a:spLocks noGrp="1"/>
          </p:cNvSpPr>
          <p:nvPr>
            <p:ph type="dt" sz="half" idx="10"/>
          </p:nvPr>
        </p:nvSpPr>
        <p:spPr>
          <a:xfrm>
            <a:off x="6457949" y="4767263"/>
            <a:ext cx="1421843" cy="273844"/>
          </a:xfrm>
        </p:spPr>
        <p:txBody>
          <a:bodyPr anchor="ctr">
            <a:normAutofit/>
          </a:bodyPr>
          <a:lstStyle/>
          <a:p>
            <a:pPr>
              <a:spcAft>
                <a:spcPts val="600"/>
              </a:spcAft>
            </a:pPr>
            <a:fld id="{2BBBF540-D1AF-1244-8DF5-5034E32D8838}" type="datetime1">
              <a:rPr lang="nb-NO" smtClean="0"/>
              <a:pPr>
                <a:spcAft>
                  <a:spcPts val="600"/>
                </a:spcAft>
              </a:pPr>
              <a:t>07.09.2025</a:t>
            </a:fld>
            <a:endParaRPr lang="nb-NO"/>
          </a:p>
        </p:txBody>
      </p:sp>
      <p:sp>
        <p:nvSpPr>
          <p:cNvPr id="5" name="Plassholder for bunntekst 4">
            <a:extLst>
              <a:ext uri="{FF2B5EF4-FFF2-40B4-BE49-F238E27FC236}">
                <a16:creationId xmlns:a16="http://schemas.microsoft.com/office/drawing/2014/main" id="{FA2B968E-5E7C-3574-EB0E-C9E8EDAAE50E}"/>
              </a:ext>
            </a:extLst>
          </p:cNvPr>
          <p:cNvSpPr>
            <a:spLocks noGrp="1"/>
          </p:cNvSpPr>
          <p:nvPr>
            <p:ph type="ftr" sz="quarter" idx="11"/>
          </p:nvPr>
        </p:nvSpPr>
        <p:spPr>
          <a:xfrm>
            <a:off x="628650" y="4767263"/>
            <a:ext cx="5486400" cy="273844"/>
          </a:xfrm>
        </p:spPr>
        <p:txBody>
          <a:bodyPr anchor="ctr">
            <a:normAutofit/>
          </a:bodyPr>
          <a:lstStyle/>
          <a:p>
            <a:pPr>
              <a:spcAft>
                <a:spcPts val="600"/>
              </a:spcAft>
            </a:pPr>
            <a:r>
              <a:rPr lang="nb-NO"/>
              <a:t>Virksomhetsnavn/tjenestested</a:t>
            </a:r>
          </a:p>
        </p:txBody>
      </p:sp>
      <p:sp>
        <p:nvSpPr>
          <p:cNvPr id="6" name="Plassholder for lysbildenummer 5">
            <a:extLst>
              <a:ext uri="{FF2B5EF4-FFF2-40B4-BE49-F238E27FC236}">
                <a16:creationId xmlns:a16="http://schemas.microsoft.com/office/drawing/2014/main" id="{F2915D84-15C7-B8E1-53F0-2FB3053AF240}"/>
              </a:ext>
            </a:extLst>
          </p:cNvPr>
          <p:cNvSpPr>
            <a:spLocks noGrp="1"/>
          </p:cNvSpPr>
          <p:nvPr>
            <p:ph type="sldNum" sz="quarter" idx="12"/>
          </p:nvPr>
        </p:nvSpPr>
        <p:spPr>
          <a:xfrm>
            <a:off x="7879792" y="4767263"/>
            <a:ext cx="635558" cy="273844"/>
          </a:xfrm>
        </p:spPr>
        <p:txBody>
          <a:bodyPr anchor="ctr">
            <a:normAutofit/>
          </a:bodyPr>
          <a:lstStyle/>
          <a:p>
            <a:pPr>
              <a:spcAft>
                <a:spcPts val="600"/>
              </a:spcAft>
            </a:pPr>
            <a:fld id="{82F6EF4E-CC60-E84A-867F-4AE5D9DB4F61}" type="slidenum">
              <a:rPr lang="nb-NO" smtClean="0"/>
              <a:pPr>
                <a:spcAft>
                  <a:spcPts val="600"/>
                </a:spcAft>
              </a:pPr>
              <a:t>17</a:t>
            </a:fld>
            <a:endParaRPr lang="nb-NO"/>
          </a:p>
        </p:txBody>
      </p:sp>
    </p:spTree>
    <p:extLst>
      <p:ext uri="{BB962C8B-B14F-4D97-AF65-F5344CB8AC3E}">
        <p14:creationId xmlns:p14="http://schemas.microsoft.com/office/powerpoint/2010/main" val="2538163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19B57C-7547-B312-71F3-C3D520753545}"/>
              </a:ext>
            </a:extLst>
          </p:cNvPr>
          <p:cNvSpPr>
            <a:spLocks noGrp="1"/>
          </p:cNvSpPr>
          <p:nvPr>
            <p:ph type="title"/>
          </p:nvPr>
        </p:nvSpPr>
        <p:spPr/>
        <p:txBody>
          <a:bodyPr/>
          <a:lstStyle/>
          <a:p>
            <a:r>
              <a:rPr lang="nb-NO">
                <a:latin typeface="Source Sans Pro Semibold"/>
                <a:ea typeface="Source Sans Pro Semibold"/>
              </a:rPr>
              <a:t>Bøker og digitale ressurser</a:t>
            </a:r>
            <a:endParaRPr lang="nb-NO"/>
          </a:p>
        </p:txBody>
      </p:sp>
      <p:sp>
        <p:nvSpPr>
          <p:cNvPr id="3" name="Plassholder for innhold 2">
            <a:extLst>
              <a:ext uri="{FF2B5EF4-FFF2-40B4-BE49-F238E27FC236}">
                <a16:creationId xmlns:a16="http://schemas.microsoft.com/office/drawing/2014/main" id="{601F258D-32A8-EBAF-C949-531661125376}"/>
              </a:ext>
            </a:extLst>
          </p:cNvPr>
          <p:cNvSpPr>
            <a:spLocks noGrp="1"/>
          </p:cNvSpPr>
          <p:nvPr>
            <p:ph idx="1"/>
          </p:nvPr>
        </p:nvSpPr>
        <p:spPr/>
        <p:txBody>
          <a:bodyPr vert="horz" lIns="91440" tIns="45720" rIns="91440" bIns="45720" rtlCol="0" anchor="t">
            <a:normAutofit fontScale="92500" lnSpcReduction="10000"/>
          </a:bodyPr>
          <a:lstStyle/>
          <a:p>
            <a:r>
              <a:rPr lang="nb-NO">
                <a:ea typeface="Source Sans Pro"/>
              </a:rPr>
              <a:t>Vi benytter </a:t>
            </a:r>
            <a:r>
              <a:rPr lang="nb-NO" err="1">
                <a:ea typeface="Source Sans Pro"/>
              </a:rPr>
              <a:t>Dragonbox</a:t>
            </a:r>
            <a:r>
              <a:rPr lang="nb-NO">
                <a:ea typeface="Source Sans Pro"/>
              </a:rPr>
              <a:t> i matematikk.</a:t>
            </a:r>
          </a:p>
          <a:p>
            <a:r>
              <a:rPr lang="nb-NO">
                <a:ea typeface="Source Sans Pro"/>
              </a:rPr>
              <a:t>Bøker: Mattestreker 1a og 1b. Mattesnakk.                 </a:t>
            </a:r>
          </a:p>
          <a:p>
            <a:r>
              <a:rPr lang="nb-NO">
                <a:ea typeface="Source Sans Pro"/>
              </a:rPr>
              <a:t>App på </a:t>
            </a:r>
            <a:r>
              <a:rPr lang="nb-NO" err="1">
                <a:ea typeface="Source Sans Pro"/>
              </a:rPr>
              <a:t>iPad</a:t>
            </a:r>
            <a:endParaRPr lang="nb-NO">
              <a:ea typeface="Source Sans Pro"/>
            </a:endParaRPr>
          </a:p>
          <a:p>
            <a:endParaRPr lang="nb-NO">
              <a:ea typeface="Source Sans Pro"/>
            </a:endParaRPr>
          </a:p>
          <a:p>
            <a:r>
              <a:rPr lang="nb-NO" err="1">
                <a:ea typeface="Source Sans Pro"/>
              </a:rPr>
              <a:t>Imal</a:t>
            </a:r>
            <a:r>
              <a:rPr lang="nb-NO">
                <a:ea typeface="Source Sans Pro"/>
              </a:rPr>
              <a:t> og Salto i norsk.</a:t>
            </a:r>
          </a:p>
          <a:p>
            <a:r>
              <a:rPr lang="nb-NO" err="1">
                <a:ea typeface="Source Sans Pro"/>
              </a:rPr>
              <a:t>Imal</a:t>
            </a:r>
            <a:r>
              <a:rPr lang="nb-NO">
                <a:ea typeface="Source Sans Pro"/>
              </a:rPr>
              <a:t>- Utskrift av ark fra lærersiden. App på </a:t>
            </a:r>
            <a:r>
              <a:rPr lang="nb-NO" err="1">
                <a:ea typeface="Source Sans Pro"/>
              </a:rPr>
              <a:t>iPad</a:t>
            </a:r>
            <a:r>
              <a:rPr lang="nb-NO">
                <a:ea typeface="Source Sans Pro"/>
              </a:rPr>
              <a:t>.         </a:t>
            </a:r>
          </a:p>
          <a:p>
            <a:r>
              <a:rPr lang="nb-NO">
                <a:ea typeface="Source Sans Pro"/>
              </a:rPr>
              <a:t>Salto. Lesebok 1a og 1b.</a:t>
            </a:r>
          </a:p>
          <a:p>
            <a:endParaRPr lang="nb-NO">
              <a:ea typeface="Source Sans Pro"/>
            </a:endParaRPr>
          </a:p>
          <a:p>
            <a:r>
              <a:rPr lang="nb-NO" dirty="0" err="1">
                <a:ea typeface="Source Sans Pro"/>
              </a:rPr>
              <a:t>Explore</a:t>
            </a:r>
            <a:r>
              <a:rPr lang="nb-NO">
                <a:ea typeface="Source Sans Pro"/>
              </a:rPr>
              <a:t> i engelsk.           </a:t>
            </a:r>
          </a:p>
        </p:txBody>
      </p:sp>
      <p:sp>
        <p:nvSpPr>
          <p:cNvPr id="4" name="Plassholder for dato 3">
            <a:extLst>
              <a:ext uri="{FF2B5EF4-FFF2-40B4-BE49-F238E27FC236}">
                <a16:creationId xmlns:a16="http://schemas.microsoft.com/office/drawing/2014/main" id="{8FBC5D4B-77CD-A824-2234-F64B248016C3}"/>
              </a:ext>
            </a:extLst>
          </p:cNvPr>
          <p:cNvSpPr>
            <a:spLocks noGrp="1"/>
          </p:cNvSpPr>
          <p:nvPr>
            <p:ph type="dt" sz="half" idx="10"/>
          </p:nvPr>
        </p:nvSpPr>
        <p:spPr/>
        <p:txBody>
          <a:bodyPr/>
          <a:lstStyle/>
          <a:p>
            <a:fld id="{2BBBF540-D1AF-1244-8DF5-5034E32D8838}" type="datetime1">
              <a:rPr lang="nb-NO" smtClean="0"/>
              <a:t>07.09.2025</a:t>
            </a:fld>
            <a:endParaRPr lang="nb-NO"/>
          </a:p>
        </p:txBody>
      </p:sp>
      <p:sp>
        <p:nvSpPr>
          <p:cNvPr id="5" name="Plassholder for bunntekst 4">
            <a:extLst>
              <a:ext uri="{FF2B5EF4-FFF2-40B4-BE49-F238E27FC236}">
                <a16:creationId xmlns:a16="http://schemas.microsoft.com/office/drawing/2014/main" id="{8EB304C3-9EA8-F7DA-83AC-B73A565C58F6}"/>
              </a:ext>
            </a:extLst>
          </p:cNvPr>
          <p:cNvSpPr>
            <a:spLocks noGrp="1"/>
          </p:cNvSpPr>
          <p:nvPr>
            <p:ph type="ftr" sz="quarter" idx="11"/>
          </p:nvPr>
        </p:nvSpPr>
        <p:spPr/>
        <p:txBody>
          <a:bodyPr/>
          <a:lstStyle/>
          <a:p>
            <a:r>
              <a:rPr lang="nb-NO"/>
              <a:t>Virksomhetsnavn/tjenestested</a:t>
            </a:r>
          </a:p>
        </p:txBody>
      </p:sp>
      <p:sp>
        <p:nvSpPr>
          <p:cNvPr id="6" name="Plassholder for lysbildenummer 5">
            <a:extLst>
              <a:ext uri="{FF2B5EF4-FFF2-40B4-BE49-F238E27FC236}">
                <a16:creationId xmlns:a16="http://schemas.microsoft.com/office/drawing/2014/main" id="{427E092D-16A5-1544-4930-92FB22867478}"/>
              </a:ext>
            </a:extLst>
          </p:cNvPr>
          <p:cNvSpPr>
            <a:spLocks noGrp="1"/>
          </p:cNvSpPr>
          <p:nvPr>
            <p:ph type="sldNum" sz="quarter" idx="12"/>
          </p:nvPr>
        </p:nvSpPr>
        <p:spPr/>
        <p:txBody>
          <a:bodyPr/>
          <a:lstStyle/>
          <a:p>
            <a:fld id="{82F6EF4E-CC60-E84A-867F-4AE5D9DB4F61}" type="slidenum">
              <a:rPr lang="nb-NO" smtClean="0"/>
              <a:t>18</a:t>
            </a:fld>
            <a:endParaRPr lang="nb-NO"/>
          </a:p>
        </p:txBody>
      </p:sp>
      <p:pic>
        <p:nvPicPr>
          <p:cNvPr id="7" name="Bilde 6" descr="Children interacting with Dragonbox books and chracters">
            <a:extLst>
              <a:ext uri="{FF2B5EF4-FFF2-40B4-BE49-F238E27FC236}">
                <a16:creationId xmlns:a16="http://schemas.microsoft.com/office/drawing/2014/main" id="{ACBDB508-7EED-635A-552F-F5B95C4AD996}"/>
              </a:ext>
            </a:extLst>
          </p:cNvPr>
          <p:cNvPicPr>
            <a:picLocks noChangeAspect="1"/>
          </p:cNvPicPr>
          <p:nvPr/>
        </p:nvPicPr>
        <p:blipFill>
          <a:blip r:embed="rId2"/>
          <a:stretch>
            <a:fillRect/>
          </a:stretch>
        </p:blipFill>
        <p:spPr>
          <a:xfrm>
            <a:off x="5479121" y="1669571"/>
            <a:ext cx="2714625" cy="1524000"/>
          </a:xfrm>
          <a:prstGeom prst="rect">
            <a:avLst/>
          </a:prstGeom>
        </p:spPr>
      </p:pic>
    </p:spTree>
    <p:extLst>
      <p:ext uri="{BB962C8B-B14F-4D97-AF65-F5344CB8AC3E}">
        <p14:creationId xmlns:p14="http://schemas.microsoft.com/office/powerpoint/2010/main" val="4081293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825320-F7BC-DAF1-17EB-7FB176779502}"/>
              </a:ext>
            </a:extLst>
          </p:cNvPr>
          <p:cNvSpPr>
            <a:spLocks noGrp="1"/>
          </p:cNvSpPr>
          <p:nvPr>
            <p:ph type="title"/>
          </p:nvPr>
        </p:nvSpPr>
        <p:spPr/>
        <p:txBody>
          <a:bodyPr/>
          <a:lstStyle/>
          <a:p>
            <a:r>
              <a:rPr lang="nb-NO">
                <a:latin typeface="Source Sans Pro Semibold"/>
                <a:ea typeface="Source Sans Pro Semibold"/>
              </a:rPr>
              <a:t>Bokstavinnlæring</a:t>
            </a:r>
            <a:endParaRPr lang="nb-NO"/>
          </a:p>
        </p:txBody>
      </p:sp>
      <p:sp>
        <p:nvSpPr>
          <p:cNvPr id="3" name="Plassholder for innhold 2">
            <a:extLst>
              <a:ext uri="{FF2B5EF4-FFF2-40B4-BE49-F238E27FC236}">
                <a16:creationId xmlns:a16="http://schemas.microsoft.com/office/drawing/2014/main" id="{397D789D-41C3-F581-E2BC-D818D1213B89}"/>
              </a:ext>
            </a:extLst>
          </p:cNvPr>
          <p:cNvSpPr>
            <a:spLocks noGrp="1"/>
          </p:cNvSpPr>
          <p:nvPr>
            <p:ph idx="1"/>
          </p:nvPr>
        </p:nvSpPr>
        <p:spPr/>
        <p:txBody>
          <a:bodyPr vert="horz" lIns="91440" tIns="45720" rIns="91440" bIns="45720" rtlCol="0" anchor="t">
            <a:normAutofit/>
          </a:bodyPr>
          <a:lstStyle/>
          <a:p>
            <a:r>
              <a:rPr lang="nb-NO">
                <a:ea typeface="Source Sans Pro"/>
              </a:rPr>
              <a:t>Vi jobber med bokstavlyden</a:t>
            </a:r>
          </a:p>
          <a:p>
            <a:r>
              <a:rPr lang="nb-NO">
                <a:ea typeface="Source Sans Pro"/>
              </a:rPr>
              <a:t>Innfører stor og liten bokstav samtidig.</a:t>
            </a:r>
          </a:p>
          <a:p>
            <a:r>
              <a:rPr lang="nb-NO">
                <a:ea typeface="Source Sans Pro"/>
              </a:rPr>
              <a:t>SILORE                       MA</a:t>
            </a:r>
          </a:p>
          <a:p>
            <a:r>
              <a:rPr lang="nb-NO">
                <a:ea typeface="Source Sans Pro"/>
              </a:rPr>
              <a:t>8 bokstaver før høstferien.</a:t>
            </a:r>
          </a:p>
          <a:p>
            <a:r>
              <a:rPr lang="nb-NO">
                <a:ea typeface="Source Sans Pro"/>
              </a:rPr>
              <a:t>Alle bokstaver før jul.</a:t>
            </a:r>
          </a:p>
          <a:p>
            <a:r>
              <a:rPr lang="nb-NO">
                <a:ea typeface="Source Sans Pro"/>
              </a:rPr>
              <a:t>Repetisjon etter jul                                           </a:t>
            </a:r>
          </a:p>
        </p:txBody>
      </p:sp>
      <p:sp>
        <p:nvSpPr>
          <p:cNvPr id="4" name="Plassholder for dato 3">
            <a:extLst>
              <a:ext uri="{FF2B5EF4-FFF2-40B4-BE49-F238E27FC236}">
                <a16:creationId xmlns:a16="http://schemas.microsoft.com/office/drawing/2014/main" id="{827AC54B-9767-CB62-F05C-148B2B9ED0F1}"/>
              </a:ext>
            </a:extLst>
          </p:cNvPr>
          <p:cNvSpPr>
            <a:spLocks noGrp="1"/>
          </p:cNvSpPr>
          <p:nvPr>
            <p:ph type="dt" sz="half" idx="10"/>
          </p:nvPr>
        </p:nvSpPr>
        <p:spPr/>
        <p:txBody>
          <a:bodyPr/>
          <a:lstStyle/>
          <a:p>
            <a:fld id="{2BBBF540-D1AF-1244-8DF5-5034E32D8838}" type="datetime1">
              <a:rPr lang="nb-NO" smtClean="0"/>
              <a:t>07.09.2025</a:t>
            </a:fld>
            <a:endParaRPr lang="nb-NO"/>
          </a:p>
        </p:txBody>
      </p:sp>
      <p:sp>
        <p:nvSpPr>
          <p:cNvPr id="5" name="Plassholder for bunntekst 4">
            <a:extLst>
              <a:ext uri="{FF2B5EF4-FFF2-40B4-BE49-F238E27FC236}">
                <a16:creationId xmlns:a16="http://schemas.microsoft.com/office/drawing/2014/main" id="{111101C0-360A-2283-9676-AE0A95D6A4DC}"/>
              </a:ext>
            </a:extLst>
          </p:cNvPr>
          <p:cNvSpPr>
            <a:spLocks noGrp="1"/>
          </p:cNvSpPr>
          <p:nvPr>
            <p:ph type="ftr" sz="quarter" idx="11"/>
          </p:nvPr>
        </p:nvSpPr>
        <p:spPr/>
        <p:txBody>
          <a:bodyPr/>
          <a:lstStyle/>
          <a:p>
            <a:r>
              <a:rPr lang="nb-NO"/>
              <a:t>Virksomhetsnavn/tjenestested</a:t>
            </a:r>
          </a:p>
        </p:txBody>
      </p:sp>
      <p:sp>
        <p:nvSpPr>
          <p:cNvPr id="6" name="Plassholder for lysbildenummer 5">
            <a:extLst>
              <a:ext uri="{FF2B5EF4-FFF2-40B4-BE49-F238E27FC236}">
                <a16:creationId xmlns:a16="http://schemas.microsoft.com/office/drawing/2014/main" id="{4BCC3377-E92B-FE77-5E59-42428AF8C11D}"/>
              </a:ext>
            </a:extLst>
          </p:cNvPr>
          <p:cNvSpPr>
            <a:spLocks noGrp="1"/>
          </p:cNvSpPr>
          <p:nvPr>
            <p:ph type="sldNum" sz="quarter" idx="12"/>
          </p:nvPr>
        </p:nvSpPr>
        <p:spPr/>
        <p:txBody>
          <a:bodyPr/>
          <a:lstStyle/>
          <a:p>
            <a:fld id="{82F6EF4E-CC60-E84A-867F-4AE5D9DB4F61}" type="slidenum">
              <a:rPr lang="nb-NO" smtClean="0"/>
              <a:t>19</a:t>
            </a:fld>
            <a:endParaRPr lang="nb-NO"/>
          </a:p>
        </p:txBody>
      </p:sp>
      <p:pic>
        <p:nvPicPr>
          <p:cNvPr id="7" name="Bilde 6" descr="iMAL pultalfabet - iMAL">
            <a:extLst>
              <a:ext uri="{FF2B5EF4-FFF2-40B4-BE49-F238E27FC236}">
                <a16:creationId xmlns:a16="http://schemas.microsoft.com/office/drawing/2014/main" id="{72C524C5-40BD-29E5-1902-96F09E65E6F4}"/>
              </a:ext>
            </a:extLst>
          </p:cNvPr>
          <p:cNvPicPr>
            <a:picLocks noChangeAspect="1"/>
          </p:cNvPicPr>
          <p:nvPr/>
        </p:nvPicPr>
        <p:blipFill>
          <a:blip r:embed="rId2"/>
          <a:stretch>
            <a:fillRect/>
          </a:stretch>
        </p:blipFill>
        <p:spPr>
          <a:xfrm>
            <a:off x="3767497" y="2772674"/>
            <a:ext cx="4423374" cy="1884152"/>
          </a:xfrm>
          <a:prstGeom prst="rect">
            <a:avLst/>
          </a:prstGeom>
        </p:spPr>
      </p:pic>
    </p:spTree>
    <p:extLst>
      <p:ext uri="{BB962C8B-B14F-4D97-AF65-F5344CB8AC3E}">
        <p14:creationId xmlns:p14="http://schemas.microsoft.com/office/powerpoint/2010/main" val="970127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B57A5B-D215-04A2-E04A-A8829DF5E5B0}"/>
              </a:ext>
            </a:extLst>
          </p:cNvPr>
          <p:cNvSpPr>
            <a:spLocks noGrp="1"/>
          </p:cNvSpPr>
          <p:nvPr>
            <p:ph type="title"/>
          </p:nvPr>
        </p:nvSpPr>
        <p:spPr/>
        <p:txBody>
          <a:bodyPr/>
          <a:lstStyle/>
          <a:p>
            <a:r>
              <a:rPr lang="nb-NO">
                <a:latin typeface="Source Sans Pro Semibold"/>
                <a:ea typeface="Source Sans Pro Semibold"/>
              </a:rPr>
              <a:t>Vi på 1.trinn</a:t>
            </a:r>
            <a:endParaRPr lang="nb-NO"/>
          </a:p>
        </p:txBody>
      </p:sp>
      <p:sp>
        <p:nvSpPr>
          <p:cNvPr id="3" name="Plassholder for innhold 2">
            <a:extLst>
              <a:ext uri="{FF2B5EF4-FFF2-40B4-BE49-F238E27FC236}">
                <a16:creationId xmlns:a16="http://schemas.microsoft.com/office/drawing/2014/main" id="{17AC0F51-ED9A-20CA-3B66-DBAD585DDD5B}"/>
              </a:ext>
            </a:extLst>
          </p:cNvPr>
          <p:cNvSpPr>
            <a:spLocks noGrp="1"/>
          </p:cNvSpPr>
          <p:nvPr>
            <p:ph idx="1"/>
          </p:nvPr>
        </p:nvSpPr>
        <p:spPr/>
        <p:txBody>
          <a:bodyPr vert="horz" lIns="91440" tIns="45720" rIns="91440" bIns="45720" rtlCol="0" anchor="t">
            <a:normAutofit fontScale="92500" lnSpcReduction="20000"/>
          </a:bodyPr>
          <a:lstStyle/>
          <a:p>
            <a:r>
              <a:rPr lang="nb-NO" dirty="0">
                <a:ea typeface="Source Sans Pro"/>
              </a:rPr>
              <a:t>Kontaktlærere: Kristin Wang Skaug og Tone Katrin Rustad.</a:t>
            </a:r>
          </a:p>
          <a:p>
            <a:r>
              <a:rPr lang="nb-NO" dirty="0">
                <a:ea typeface="Source Sans Pro"/>
              </a:rPr>
              <a:t>Faglærere: Per–Arne Christoffersen og </a:t>
            </a:r>
            <a:r>
              <a:rPr lang="nb-NO" dirty="0" err="1">
                <a:ea typeface="Source Sans Pro"/>
              </a:rPr>
              <a:t>Emeline</a:t>
            </a:r>
            <a:r>
              <a:rPr lang="nb-NO" dirty="0">
                <a:ea typeface="Source Sans Pro"/>
              </a:rPr>
              <a:t> Kvitnes.</a:t>
            </a:r>
          </a:p>
          <a:p>
            <a:endParaRPr lang="nb-NO">
              <a:ea typeface="Source Sans Pro"/>
            </a:endParaRPr>
          </a:p>
          <a:p>
            <a:r>
              <a:rPr lang="nb-NO" dirty="0">
                <a:ea typeface="Source Sans Pro"/>
              </a:rPr>
              <a:t>Miljøressurser: Tone Kristiansen, Morten Aae, Vidar Eilertsen.      </a:t>
            </a:r>
          </a:p>
          <a:p>
            <a:r>
              <a:rPr lang="nb-NO" dirty="0">
                <a:ea typeface="Source Sans Pro"/>
              </a:rPr>
              <a:t>Lærling: Pernille Borgerød. </a:t>
            </a:r>
            <a:endParaRPr lang="nb-NO" dirty="0"/>
          </a:p>
          <a:p>
            <a:r>
              <a:rPr lang="nb-NO" dirty="0">
                <a:ea typeface="Source Sans Pro"/>
              </a:rPr>
              <a:t>Studenter i uke 42, 43, 9.10 og 11. Første år. </a:t>
            </a:r>
          </a:p>
          <a:p>
            <a:r>
              <a:rPr lang="nb-NO" dirty="0">
                <a:ea typeface="Source Sans Pro"/>
              </a:rPr>
              <a:t>Studenter i 4, 5, 6 og 7. Fjerde år</a:t>
            </a:r>
          </a:p>
          <a:p>
            <a:endParaRPr lang="nb-NO">
              <a:ea typeface="Source Sans Pro"/>
            </a:endParaRPr>
          </a:p>
          <a:p>
            <a:r>
              <a:rPr lang="nb-NO" dirty="0">
                <a:ea typeface="Source Sans Pro"/>
              </a:rPr>
              <a:t>1.trinn. 37 elever med ulike behov. 13 jenter og 24 gutter. </a:t>
            </a:r>
          </a:p>
          <a:p>
            <a:r>
              <a:rPr lang="nb-NO" dirty="0">
                <a:ea typeface="Source Sans Pro"/>
              </a:rPr>
              <a:t>Gruppe 1 og gruppe 2. </a:t>
            </a:r>
          </a:p>
          <a:p>
            <a:endParaRPr lang="nb-NO">
              <a:ea typeface="Source Sans Pro"/>
            </a:endParaRPr>
          </a:p>
        </p:txBody>
      </p:sp>
      <p:sp>
        <p:nvSpPr>
          <p:cNvPr id="4" name="Plassholder for dato 3">
            <a:extLst>
              <a:ext uri="{FF2B5EF4-FFF2-40B4-BE49-F238E27FC236}">
                <a16:creationId xmlns:a16="http://schemas.microsoft.com/office/drawing/2014/main" id="{3093D52D-7FBA-83B7-4B64-0A0C01C2D19A}"/>
              </a:ext>
            </a:extLst>
          </p:cNvPr>
          <p:cNvSpPr>
            <a:spLocks noGrp="1"/>
          </p:cNvSpPr>
          <p:nvPr>
            <p:ph type="dt" sz="half" idx="10"/>
          </p:nvPr>
        </p:nvSpPr>
        <p:spPr/>
        <p:txBody>
          <a:bodyPr/>
          <a:lstStyle/>
          <a:p>
            <a:fld id="{2BBBF540-D1AF-1244-8DF5-5034E32D8838}" type="datetime1">
              <a:rPr lang="nb-NO" smtClean="0"/>
              <a:t>07.09.2025</a:t>
            </a:fld>
            <a:endParaRPr lang="nb-NO"/>
          </a:p>
        </p:txBody>
      </p:sp>
      <p:sp>
        <p:nvSpPr>
          <p:cNvPr id="5" name="Plassholder for bunntekst 4">
            <a:extLst>
              <a:ext uri="{FF2B5EF4-FFF2-40B4-BE49-F238E27FC236}">
                <a16:creationId xmlns:a16="http://schemas.microsoft.com/office/drawing/2014/main" id="{903C2683-F6C3-A86A-54AF-9C15125B59A7}"/>
              </a:ext>
            </a:extLst>
          </p:cNvPr>
          <p:cNvSpPr>
            <a:spLocks noGrp="1"/>
          </p:cNvSpPr>
          <p:nvPr>
            <p:ph type="ftr" sz="quarter" idx="11"/>
          </p:nvPr>
        </p:nvSpPr>
        <p:spPr/>
        <p:txBody>
          <a:bodyPr/>
          <a:lstStyle/>
          <a:p>
            <a:r>
              <a:rPr lang="nb-NO"/>
              <a:t>Virksomhetsnavn/tjenestested</a:t>
            </a:r>
          </a:p>
        </p:txBody>
      </p:sp>
      <p:sp>
        <p:nvSpPr>
          <p:cNvPr id="6" name="Plassholder for lysbildenummer 5">
            <a:extLst>
              <a:ext uri="{FF2B5EF4-FFF2-40B4-BE49-F238E27FC236}">
                <a16:creationId xmlns:a16="http://schemas.microsoft.com/office/drawing/2014/main" id="{6F014EA9-5747-8776-1CE0-67D966E8D263}"/>
              </a:ext>
            </a:extLst>
          </p:cNvPr>
          <p:cNvSpPr>
            <a:spLocks noGrp="1"/>
          </p:cNvSpPr>
          <p:nvPr>
            <p:ph type="sldNum" sz="quarter" idx="12"/>
          </p:nvPr>
        </p:nvSpPr>
        <p:spPr/>
        <p:txBody>
          <a:bodyPr/>
          <a:lstStyle/>
          <a:p>
            <a:fld id="{82F6EF4E-CC60-E84A-867F-4AE5D9DB4F61}" type="slidenum">
              <a:rPr lang="nb-NO" smtClean="0"/>
              <a:t>2</a:t>
            </a:fld>
            <a:endParaRPr lang="nb-NO"/>
          </a:p>
        </p:txBody>
      </p:sp>
    </p:spTree>
    <p:extLst>
      <p:ext uri="{BB962C8B-B14F-4D97-AF65-F5344CB8AC3E}">
        <p14:creationId xmlns:p14="http://schemas.microsoft.com/office/powerpoint/2010/main" val="3859043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41F4423-E6F8-E002-3E10-8839A1B2422B}"/>
              </a:ext>
            </a:extLst>
          </p:cNvPr>
          <p:cNvSpPr>
            <a:spLocks noGrp="1"/>
          </p:cNvSpPr>
          <p:nvPr>
            <p:ph type="title"/>
          </p:nvPr>
        </p:nvSpPr>
        <p:spPr/>
        <p:txBody>
          <a:bodyPr/>
          <a:lstStyle/>
          <a:p>
            <a:r>
              <a:rPr lang="nb-NO">
                <a:latin typeface="Source Sans Pro Semibold"/>
                <a:ea typeface="Source Sans Pro Semibold"/>
              </a:rPr>
              <a:t>Mat og drikke</a:t>
            </a:r>
            <a:endParaRPr lang="nb-NO"/>
          </a:p>
        </p:txBody>
      </p:sp>
      <p:sp>
        <p:nvSpPr>
          <p:cNvPr id="3" name="Plassholder for innhold 2">
            <a:extLst>
              <a:ext uri="{FF2B5EF4-FFF2-40B4-BE49-F238E27FC236}">
                <a16:creationId xmlns:a16="http://schemas.microsoft.com/office/drawing/2014/main" id="{83BB8398-0EF0-DF11-95DE-8DFD457889A9}"/>
              </a:ext>
            </a:extLst>
          </p:cNvPr>
          <p:cNvSpPr>
            <a:spLocks noGrp="1"/>
          </p:cNvSpPr>
          <p:nvPr>
            <p:ph idx="1"/>
          </p:nvPr>
        </p:nvSpPr>
        <p:spPr/>
        <p:txBody>
          <a:bodyPr vert="horz" lIns="91440" tIns="45720" rIns="91440" bIns="45720" rtlCol="0" anchor="t">
            <a:normAutofit/>
          </a:bodyPr>
          <a:lstStyle/>
          <a:p>
            <a:r>
              <a:rPr lang="nb-NO">
                <a:ea typeface="Source Sans Pro"/>
              </a:rPr>
              <a:t>Vi spiser fra 10.30 til 11.00 hver dag.</a:t>
            </a:r>
          </a:p>
          <a:p>
            <a:r>
              <a:rPr lang="nb-NO">
                <a:ea typeface="Source Sans Pro"/>
              </a:rPr>
              <a:t>Drikkeflasker tas med til skolen hver mandag, hjem for vask på fredag.</a:t>
            </a:r>
          </a:p>
          <a:p>
            <a:r>
              <a:rPr lang="nb-NO">
                <a:ea typeface="Source Sans Pro"/>
              </a:rPr>
              <a:t>Viktig med god matpakke.</a:t>
            </a:r>
          </a:p>
          <a:p>
            <a:r>
              <a:rPr lang="nb-NO">
                <a:ea typeface="Source Sans Pro"/>
              </a:rPr>
              <a:t>Melk kan bestilles på </a:t>
            </a:r>
            <a:r>
              <a:rPr lang="nb-NO">
                <a:ea typeface="Source Sans Pro"/>
                <a:hlinkClick r:id="rId2"/>
              </a:rPr>
              <a:t>https://www.skolelyst.no/</a:t>
            </a:r>
            <a:r>
              <a:rPr lang="nb-NO">
                <a:ea typeface="Source Sans Pro"/>
              </a:rPr>
              <a:t> </a:t>
            </a:r>
          </a:p>
          <a:p>
            <a:endParaRPr lang="nb-NO">
              <a:ea typeface="Source Sans Pro"/>
            </a:endParaRPr>
          </a:p>
          <a:p>
            <a:endParaRPr lang="nb-NO">
              <a:ea typeface="Source Sans Pro"/>
            </a:endParaRPr>
          </a:p>
        </p:txBody>
      </p:sp>
      <p:sp>
        <p:nvSpPr>
          <p:cNvPr id="4" name="Plassholder for dato 3">
            <a:extLst>
              <a:ext uri="{FF2B5EF4-FFF2-40B4-BE49-F238E27FC236}">
                <a16:creationId xmlns:a16="http://schemas.microsoft.com/office/drawing/2014/main" id="{E5E761F9-430B-6D97-E0CF-63A42E53CF04}"/>
              </a:ext>
            </a:extLst>
          </p:cNvPr>
          <p:cNvSpPr>
            <a:spLocks noGrp="1"/>
          </p:cNvSpPr>
          <p:nvPr>
            <p:ph type="dt" sz="half" idx="10"/>
          </p:nvPr>
        </p:nvSpPr>
        <p:spPr/>
        <p:txBody>
          <a:bodyPr/>
          <a:lstStyle/>
          <a:p>
            <a:fld id="{2BBBF540-D1AF-1244-8DF5-5034E32D8838}" type="datetime1">
              <a:rPr lang="nb-NO" smtClean="0"/>
              <a:t>07.09.2025</a:t>
            </a:fld>
            <a:endParaRPr lang="nb-NO"/>
          </a:p>
        </p:txBody>
      </p:sp>
      <p:sp>
        <p:nvSpPr>
          <p:cNvPr id="5" name="Plassholder for bunntekst 4">
            <a:extLst>
              <a:ext uri="{FF2B5EF4-FFF2-40B4-BE49-F238E27FC236}">
                <a16:creationId xmlns:a16="http://schemas.microsoft.com/office/drawing/2014/main" id="{0233D67E-07CE-1E2A-CF9F-79DAC5F3F116}"/>
              </a:ext>
            </a:extLst>
          </p:cNvPr>
          <p:cNvSpPr>
            <a:spLocks noGrp="1"/>
          </p:cNvSpPr>
          <p:nvPr>
            <p:ph type="ftr" sz="quarter" idx="11"/>
          </p:nvPr>
        </p:nvSpPr>
        <p:spPr/>
        <p:txBody>
          <a:bodyPr/>
          <a:lstStyle/>
          <a:p>
            <a:r>
              <a:rPr lang="nb-NO"/>
              <a:t>Virksomhetsnavn/tjenestested</a:t>
            </a:r>
          </a:p>
        </p:txBody>
      </p:sp>
      <p:sp>
        <p:nvSpPr>
          <p:cNvPr id="6" name="Plassholder for lysbildenummer 5">
            <a:extLst>
              <a:ext uri="{FF2B5EF4-FFF2-40B4-BE49-F238E27FC236}">
                <a16:creationId xmlns:a16="http://schemas.microsoft.com/office/drawing/2014/main" id="{1ABCA8E1-06C9-6F60-A01C-38D440DB846B}"/>
              </a:ext>
            </a:extLst>
          </p:cNvPr>
          <p:cNvSpPr>
            <a:spLocks noGrp="1"/>
          </p:cNvSpPr>
          <p:nvPr>
            <p:ph type="sldNum" sz="quarter" idx="12"/>
          </p:nvPr>
        </p:nvSpPr>
        <p:spPr/>
        <p:txBody>
          <a:bodyPr/>
          <a:lstStyle/>
          <a:p>
            <a:fld id="{82F6EF4E-CC60-E84A-867F-4AE5D9DB4F61}" type="slidenum">
              <a:rPr lang="nb-NO" smtClean="0"/>
              <a:t>20</a:t>
            </a:fld>
            <a:endParaRPr lang="nb-NO"/>
          </a:p>
        </p:txBody>
      </p:sp>
      <p:pic>
        <p:nvPicPr>
          <p:cNvPr id="10" name="Bilde 9" descr="matfrabunnenfb.blogg.no – 30 tips til skolemat">
            <a:extLst>
              <a:ext uri="{FF2B5EF4-FFF2-40B4-BE49-F238E27FC236}">
                <a16:creationId xmlns:a16="http://schemas.microsoft.com/office/drawing/2014/main" id="{9E9152DB-D986-0BCF-4448-70D5C8FAFC53}"/>
              </a:ext>
            </a:extLst>
          </p:cNvPr>
          <p:cNvPicPr>
            <a:picLocks noChangeAspect="1"/>
          </p:cNvPicPr>
          <p:nvPr/>
        </p:nvPicPr>
        <p:blipFill>
          <a:blip r:embed="rId3"/>
          <a:stretch>
            <a:fillRect/>
          </a:stretch>
        </p:blipFill>
        <p:spPr>
          <a:xfrm>
            <a:off x="5590186" y="2784535"/>
            <a:ext cx="2600325" cy="1752600"/>
          </a:xfrm>
          <a:prstGeom prst="rect">
            <a:avLst/>
          </a:prstGeom>
        </p:spPr>
      </p:pic>
    </p:spTree>
    <p:extLst>
      <p:ext uri="{BB962C8B-B14F-4D97-AF65-F5344CB8AC3E}">
        <p14:creationId xmlns:p14="http://schemas.microsoft.com/office/powerpoint/2010/main" val="2576573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B4A5F1-1176-81CB-5581-11B06DC61E45}"/>
              </a:ext>
            </a:extLst>
          </p:cNvPr>
          <p:cNvSpPr>
            <a:spLocks noGrp="1"/>
          </p:cNvSpPr>
          <p:nvPr>
            <p:ph type="title"/>
          </p:nvPr>
        </p:nvSpPr>
        <p:spPr/>
        <p:txBody>
          <a:bodyPr/>
          <a:lstStyle/>
          <a:p>
            <a:r>
              <a:rPr lang="nb-NO">
                <a:latin typeface="Source Sans Pro Semibold"/>
                <a:ea typeface="Source Sans Pro Semibold"/>
              </a:rPr>
              <a:t>Innesko, </a:t>
            </a:r>
            <a:r>
              <a:rPr lang="nb-NO" err="1">
                <a:latin typeface="Source Sans Pro Semibold"/>
                <a:ea typeface="Source Sans Pro Semibold"/>
              </a:rPr>
              <a:t>gymsko</a:t>
            </a:r>
            <a:r>
              <a:rPr lang="nb-NO">
                <a:latin typeface="Source Sans Pro Semibold"/>
                <a:ea typeface="Source Sans Pro Semibold"/>
              </a:rPr>
              <a:t>, skift og påkledning.</a:t>
            </a:r>
            <a:endParaRPr lang="nb-NO"/>
          </a:p>
        </p:txBody>
      </p:sp>
      <p:sp>
        <p:nvSpPr>
          <p:cNvPr id="3" name="Plassholder for innhold 2">
            <a:extLst>
              <a:ext uri="{FF2B5EF4-FFF2-40B4-BE49-F238E27FC236}">
                <a16:creationId xmlns:a16="http://schemas.microsoft.com/office/drawing/2014/main" id="{93D3586C-4A4F-8E3E-55E2-6D67E822BB89}"/>
              </a:ext>
            </a:extLst>
          </p:cNvPr>
          <p:cNvSpPr>
            <a:spLocks noGrp="1"/>
          </p:cNvSpPr>
          <p:nvPr>
            <p:ph idx="1"/>
          </p:nvPr>
        </p:nvSpPr>
        <p:spPr/>
        <p:txBody>
          <a:bodyPr vert="horz" lIns="91440" tIns="45720" rIns="91440" bIns="45720" rtlCol="0" anchor="t">
            <a:normAutofit/>
          </a:bodyPr>
          <a:lstStyle/>
          <a:p>
            <a:r>
              <a:rPr lang="nb-NO">
                <a:ea typeface="Source Sans Pro"/>
              </a:rPr>
              <a:t>Innesko og </a:t>
            </a:r>
            <a:r>
              <a:rPr lang="nb-NO" err="1">
                <a:ea typeface="Source Sans Pro"/>
              </a:rPr>
              <a:t>gymsko</a:t>
            </a:r>
            <a:r>
              <a:rPr lang="nb-NO">
                <a:ea typeface="Source Sans Pro"/>
              </a:rPr>
              <a:t> kan gjerne være det samme </a:t>
            </a:r>
            <a:r>
              <a:rPr lang="nb-NO" err="1">
                <a:ea typeface="Source Sans Pro"/>
              </a:rPr>
              <a:t>skoparet</a:t>
            </a:r>
            <a:r>
              <a:rPr lang="nb-NO">
                <a:ea typeface="Source Sans Pro"/>
              </a:rPr>
              <a:t>.</a:t>
            </a:r>
          </a:p>
          <a:p>
            <a:r>
              <a:rPr lang="nb-NO">
                <a:ea typeface="Source Sans Pro"/>
              </a:rPr>
              <a:t>Godt med skift. Fra innerst til ytterst.</a:t>
            </a:r>
          </a:p>
          <a:p>
            <a:r>
              <a:rPr lang="nb-NO">
                <a:ea typeface="Source Sans Pro"/>
              </a:rPr>
              <a:t>Regntøy.</a:t>
            </a:r>
          </a:p>
          <a:p>
            <a:r>
              <a:rPr lang="nb-NO">
                <a:ea typeface="Source Sans Pro"/>
              </a:rPr>
              <a:t>Klær etter vær.      </a:t>
            </a:r>
          </a:p>
          <a:p>
            <a:r>
              <a:rPr lang="nb-NO">
                <a:ea typeface="Source Sans Pro"/>
              </a:rPr>
              <a:t>Viktig å navne alt elevene har på skolen.         </a:t>
            </a:r>
          </a:p>
        </p:txBody>
      </p:sp>
      <p:sp>
        <p:nvSpPr>
          <p:cNvPr id="4" name="Plassholder for dato 3">
            <a:extLst>
              <a:ext uri="{FF2B5EF4-FFF2-40B4-BE49-F238E27FC236}">
                <a16:creationId xmlns:a16="http://schemas.microsoft.com/office/drawing/2014/main" id="{7E146B69-A157-A54B-2B5B-4A9F4F1E6E46}"/>
              </a:ext>
            </a:extLst>
          </p:cNvPr>
          <p:cNvSpPr>
            <a:spLocks noGrp="1"/>
          </p:cNvSpPr>
          <p:nvPr>
            <p:ph type="dt" sz="half" idx="10"/>
          </p:nvPr>
        </p:nvSpPr>
        <p:spPr/>
        <p:txBody>
          <a:bodyPr/>
          <a:lstStyle/>
          <a:p>
            <a:fld id="{2BBBF540-D1AF-1244-8DF5-5034E32D8838}" type="datetime1">
              <a:rPr lang="nb-NO" smtClean="0"/>
              <a:t>07.09.2025</a:t>
            </a:fld>
            <a:endParaRPr lang="nb-NO"/>
          </a:p>
        </p:txBody>
      </p:sp>
      <p:sp>
        <p:nvSpPr>
          <p:cNvPr id="5" name="Plassholder for bunntekst 4">
            <a:extLst>
              <a:ext uri="{FF2B5EF4-FFF2-40B4-BE49-F238E27FC236}">
                <a16:creationId xmlns:a16="http://schemas.microsoft.com/office/drawing/2014/main" id="{FAD01E80-860E-A6FB-18BF-9B38BD2D0F62}"/>
              </a:ext>
            </a:extLst>
          </p:cNvPr>
          <p:cNvSpPr>
            <a:spLocks noGrp="1"/>
          </p:cNvSpPr>
          <p:nvPr>
            <p:ph type="ftr" sz="quarter" idx="11"/>
          </p:nvPr>
        </p:nvSpPr>
        <p:spPr/>
        <p:txBody>
          <a:bodyPr/>
          <a:lstStyle/>
          <a:p>
            <a:r>
              <a:rPr lang="nb-NO"/>
              <a:t>Virksomhetsnavn/tjenestested</a:t>
            </a:r>
          </a:p>
        </p:txBody>
      </p:sp>
      <p:sp>
        <p:nvSpPr>
          <p:cNvPr id="6" name="Plassholder for lysbildenummer 5">
            <a:extLst>
              <a:ext uri="{FF2B5EF4-FFF2-40B4-BE49-F238E27FC236}">
                <a16:creationId xmlns:a16="http://schemas.microsoft.com/office/drawing/2014/main" id="{233B21D1-5AB2-6C61-E6F9-45774DA699EF}"/>
              </a:ext>
            </a:extLst>
          </p:cNvPr>
          <p:cNvSpPr>
            <a:spLocks noGrp="1"/>
          </p:cNvSpPr>
          <p:nvPr>
            <p:ph type="sldNum" sz="quarter" idx="12"/>
          </p:nvPr>
        </p:nvSpPr>
        <p:spPr/>
        <p:txBody>
          <a:bodyPr/>
          <a:lstStyle/>
          <a:p>
            <a:fld id="{82F6EF4E-CC60-E84A-867F-4AE5D9DB4F61}" type="slidenum">
              <a:rPr lang="nb-NO" smtClean="0"/>
              <a:t>21</a:t>
            </a:fld>
            <a:endParaRPr lang="nb-NO"/>
          </a:p>
        </p:txBody>
      </p:sp>
      <p:pic>
        <p:nvPicPr>
          <p:cNvPr id="7" name="Bilde 6" descr="regnsett gult og blått - MioTrend">
            <a:extLst>
              <a:ext uri="{FF2B5EF4-FFF2-40B4-BE49-F238E27FC236}">
                <a16:creationId xmlns:a16="http://schemas.microsoft.com/office/drawing/2014/main" id="{9AEB552B-705C-9B9E-073D-461F423EEB58}"/>
              </a:ext>
            </a:extLst>
          </p:cNvPr>
          <p:cNvPicPr>
            <a:picLocks noChangeAspect="1"/>
          </p:cNvPicPr>
          <p:nvPr/>
        </p:nvPicPr>
        <p:blipFill>
          <a:blip r:embed="rId2"/>
          <a:stretch>
            <a:fillRect/>
          </a:stretch>
        </p:blipFill>
        <p:spPr>
          <a:xfrm>
            <a:off x="5460789" y="2342431"/>
            <a:ext cx="2169005" cy="1752600"/>
          </a:xfrm>
          <a:prstGeom prst="rect">
            <a:avLst/>
          </a:prstGeom>
        </p:spPr>
      </p:pic>
    </p:spTree>
    <p:extLst>
      <p:ext uri="{BB962C8B-B14F-4D97-AF65-F5344CB8AC3E}">
        <p14:creationId xmlns:p14="http://schemas.microsoft.com/office/powerpoint/2010/main" val="3706816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F8783-A659-5658-7E9C-5FC7DD4A18A7}"/>
              </a:ext>
            </a:extLst>
          </p:cNvPr>
          <p:cNvSpPr>
            <a:spLocks noGrp="1"/>
          </p:cNvSpPr>
          <p:nvPr>
            <p:ph type="title"/>
          </p:nvPr>
        </p:nvSpPr>
        <p:spPr/>
        <p:txBody>
          <a:bodyPr>
            <a:normAutofit fontScale="90000"/>
          </a:bodyPr>
          <a:lstStyle/>
          <a:p>
            <a:r>
              <a:rPr lang="en-US">
                <a:latin typeface="Source Sans Pro Semibold"/>
                <a:ea typeface="Source Sans Pro Semibold"/>
              </a:rPr>
              <a:t>Ting </a:t>
            </a:r>
            <a:r>
              <a:rPr lang="en-US" err="1">
                <a:latin typeface="Source Sans Pro Semibold"/>
                <a:ea typeface="Source Sans Pro Semibold"/>
              </a:rPr>
              <a:t>som</a:t>
            </a:r>
            <a:r>
              <a:rPr lang="en-US">
                <a:latin typeface="Source Sans Pro Semibold"/>
                <a:ea typeface="Source Sans Pro Semibold"/>
              </a:rPr>
              <a:t> </a:t>
            </a:r>
            <a:r>
              <a:rPr lang="en-US" err="1">
                <a:latin typeface="Source Sans Pro Semibold"/>
                <a:ea typeface="Source Sans Pro Semibold"/>
              </a:rPr>
              <a:t>ikke</a:t>
            </a:r>
            <a:r>
              <a:rPr lang="en-US">
                <a:latin typeface="Source Sans Pro Semibold"/>
                <a:ea typeface="Source Sans Pro Semibold"/>
              </a:rPr>
              <a:t> </a:t>
            </a:r>
            <a:r>
              <a:rPr lang="en-US" err="1">
                <a:latin typeface="Source Sans Pro Semibold"/>
                <a:ea typeface="Source Sans Pro Semibold"/>
              </a:rPr>
              <a:t>har</a:t>
            </a:r>
            <a:r>
              <a:rPr lang="en-US">
                <a:latin typeface="Source Sans Pro Semibold"/>
                <a:ea typeface="Source Sans Pro Semibold"/>
              </a:rPr>
              <a:t> med </a:t>
            </a:r>
            <a:r>
              <a:rPr lang="en-US" err="1">
                <a:latin typeface="Source Sans Pro Semibold"/>
                <a:ea typeface="Source Sans Pro Semibold"/>
              </a:rPr>
              <a:t>undervisningen</a:t>
            </a:r>
            <a:r>
              <a:rPr lang="en-US">
                <a:latin typeface="Source Sans Pro Semibold"/>
                <a:ea typeface="Source Sans Pro Semibold"/>
              </a:rPr>
              <a:t> å </a:t>
            </a:r>
            <a:r>
              <a:rPr lang="en-US" err="1">
                <a:latin typeface="Source Sans Pro Semibold"/>
                <a:ea typeface="Source Sans Pro Semibold"/>
              </a:rPr>
              <a:t>gjøre</a:t>
            </a:r>
            <a:r>
              <a:rPr lang="en-US">
                <a:latin typeface="Source Sans Pro Semibold"/>
                <a:ea typeface="Source Sans Pro Semibold"/>
              </a:rPr>
              <a:t>:</a:t>
            </a:r>
            <a:endParaRPr lang="en-US" err="1"/>
          </a:p>
        </p:txBody>
      </p:sp>
      <p:sp>
        <p:nvSpPr>
          <p:cNvPr id="3" name="Content Placeholder 2">
            <a:extLst>
              <a:ext uri="{FF2B5EF4-FFF2-40B4-BE49-F238E27FC236}">
                <a16:creationId xmlns:a16="http://schemas.microsoft.com/office/drawing/2014/main" id="{2260F124-0F83-B3FF-C205-6592EFAA2BFC}"/>
              </a:ext>
            </a:extLst>
          </p:cNvPr>
          <p:cNvSpPr>
            <a:spLocks noGrp="1"/>
          </p:cNvSpPr>
          <p:nvPr>
            <p:ph idx="1"/>
          </p:nvPr>
        </p:nvSpPr>
        <p:spPr/>
        <p:txBody>
          <a:bodyPr vert="horz" lIns="91440" tIns="45720" rIns="91440" bIns="45720" rtlCol="0" anchor="t">
            <a:normAutofit/>
          </a:bodyPr>
          <a:lstStyle/>
          <a:p>
            <a:endParaRPr lang="en-US" sz="3200">
              <a:ea typeface="Source Sans Pro"/>
            </a:endParaRPr>
          </a:p>
          <a:p>
            <a:r>
              <a:rPr lang="en-US" sz="3200">
                <a:ea typeface="Source Sans Pro"/>
              </a:rPr>
              <a:t>*Mobiler</a:t>
            </a:r>
            <a:endParaRPr lang="en-US"/>
          </a:p>
          <a:p>
            <a:r>
              <a:rPr lang="en-US" sz="3200">
                <a:ea typeface="Source Sans Pro"/>
              </a:rPr>
              <a:t>*</a:t>
            </a:r>
            <a:r>
              <a:rPr lang="en-US" sz="3200" err="1">
                <a:ea typeface="Source Sans Pro"/>
              </a:rPr>
              <a:t>Mobilklokke</a:t>
            </a:r>
            <a:r>
              <a:rPr lang="en-US" sz="3200">
                <a:ea typeface="Source Sans Pro"/>
              </a:rPr>
              <a:t>                              </a:t>
            </a:r>
          </a:p>
          <a:p>
            <a:r>
              <a:rPr lang="en-US" sz="3200">
                <a:ea typeface="Source Sans Pro"/>
              </a:rPr>
              <a:t>*Andre ting </a:t>
            </a:r>
            <a:r>
              <a:rPr lang="en-US" sz="3200" err="1">
                <a:ea typeface="Source Sans Pro"/>
              </a:rPr>
              <a:t>og</a:t>
            </a:r>
            <a:r>
              <a:rPr lang="en-US" sz="3200">
                <a:ea typeface="Source Sans Pro"/>
              </a:rPr>
              <a:t> </a:t>
            </a:r>
            <a:r>
              <a:rPr lang="en-US" sz="3200" err="1">
                <a:ea typeface="Source Sans Pro"/>
              </a:rPr>
              <a:t>duppedingser</a:t>
            </a:r>
            <a:endParaRPr lang="en-US" sz="3200" err="1"/>
          </a:p>
        </p:txBody>
      </p:sp>
      <p:sp>
        <p:nvSpPr>
          <p:cNvPr id="4" name="Date Placeholder 3">
            <a:extLst>
              <a:ext uri="{FF2B5EF4-FFF2-40B4-BE49-F238E27FC236}">
                <a16:creationId xmlns:a16="http://schemas.microsoft.com/office/drawing/2014/main" id="{6F3EBD63-A044-84EF-9292-7C7E422FD51F}"/>
              </a:ext>
            </a:extLst>
          </p:cNvPr>
          <p:cNvSpPr>
            <a:spLocks noGrp="1"/>
          </p:cNvSpPr>
          <p:nvPr>
            <p:ph type="dt" sz="half" idx="10"/>
          </p:nvPr>
        </p:nvSpPr>
        <p:spPr/>
        <p:txBody>
          <a:bodyPr/>
          <a:lstStyle/>
          <a:p>
            <a:fld id="{2BBBF540-D1AF-1244-8DF5-5034E32D8838}" type="datetime1">
              <a:rPr lang="nb-NO" smtClean="0"/>
              <a:t>07.09.2025</a:t>
            </a:fld>
            <a:endParaRPr lang="nb-NO"/>
          </a:p>
        </p:txBody>
      </p:sp>
      <p:sp>
        <p:nvSpPr>
          <p:cNvPr id="5" name="Footer Placeholder 4">
            <a:extLst>
              <a:ext uri="{FF2B5EF4-FFF2-40B4-BE49-F238E27FC236}">
                <a16:creationId xmlns:a16="http://schemas.microsoft.com/office/drawing/2014/main" id="{E42A70C4-E7A7-548C-3624-E19F86FA0842}"/>
              </a:ext>
            </a:extLst>
          </p:cNvPr>
          <p:cNvSpPr>
            <a:spLocks noGrp="1"/>
          </p:cNvSpPr>
          <p:nvPr>
            <p:ph type="ftr" sz="quarter" idx="11"/>
          </p:nvPr>
        </p:nvSpPr>
        <p:spPr/>
        <p:txBody>
          <a:bodyPr/>
          <a:lstStyle/>
          <a:p>
            <a:r>
              <a:rPr lang="nb-NO"/>
              <a:t>Virksomhetsnavn/tjenestested</a:t>
            </a:r>
          </a:p>
        </p:txBody>
      </p:sp>
      <p:sp>
        <p:nvSpPr>
          <p:cNvPr id="6" name="Slide Number Placeholder 5">
            <a:extLst>
              <a:ext uri="{FF2B5EF4-FFF2-40B4-BE49-F238E27FC236}">
                <a16:creationId xmlns:a16="http://schemas.microsoft.com/office/drawing/2014/main" id="{7C2DF205-B5A9-2035-12AF-0A335246F962}"/>
              </a:ext>
            </a:extLst>
          </p:cNvPr>
          <p:cNvSpPr>
            <a:spLocks noGrp="1"/>
          </p:cNvSpPr>
          <p:nvPr>
            <p:ph type="sldNum" sz="quarter" idx="12"/>
          </p:nvPr>
        </p:nvSpPr>
        <p:spPr/>
        <p:txBody>
          <a:bodyPr/>
          <a:lstStyle/>
          <a:p>
            <a:fld id="{82F6EF4E-CC60-E84A-867F-4AE5D9DB4F61}" type="slidenum">
              <a:rPr lang="nb-NO" smtClean="0"/>
              <a:t>22</a:t>
            </a:fld>
            <a:endParaRPr lang="nb-NO"/>
          </a:p>
        </p:txBody>
      </p:sp>
      <p:pic>
        <p:nvPicPr>
          <p:cNvPr id="7" name="Picture 6">
            <a:extLst>
              <a:ext uri="{FF2B5EF4-FFF2-40B4-BE49-F238E27FC236}">
                <a16:creationId xmlns:a16="http://schemas.microsoft.com/office/drawing/2014/main" id="{364C7D23-E89E-CF98-53D3-74EBC3DCBFD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64613" y="3279197"/>
            <a:ext cx="1273364" cy="1607128"/>
          </a:xfrm>
          <a:prstGeom prst="rect">
            <a:avLst/>
          </a:prstGeom>
        </p:spPr>
      </p:pic>
      <p:sp>
        <p:nvSpPr>
          <p:cNvPr id="8" name="TextBox 7">
            <a:extLst>
              <a:ext uri="{FF2B5EF4-FFF2-40B4-BE49-F238E27FC236}">
                <a16:creationId xmlns:a16="http://schemas.microsoft.com/office/drawing/2014/main" id="{B2DBFD8E-E7BC-DB9D-2BB7-A53D61A2876E}"/>
              </a:ext>
            </a:extLst>
          </p:cNvPr>
          <p:cNvSpPr txBox="1"/>
          <p:nvPr/>
        </p:nvSpPr>
        <p:spPr>
          <a:xfrm>
            <a:off x="6247822" y="5094142"/>
            <a:ext cx="1280968" cy="109683"/>
          </a:xfrm>
          <a:prstGeom prst="rect">
            <a:avLst/>
          </a:prstGeom>
        </p:spPr>
        <p:txBody>
          <a:bodyPr>
            <a:normAutofit fontScale="25000" lnSpcReduction="20000"/>
          </a:bodyPr>
          <a:lstStyle/>
          <a:p>
            <a:r>
              <a:rPr lang="en-US"/>
              <a:t>ThePhoto av PhotoAuthor er lisensiert under CCYYSA.</a:t>
            </a:r>
          </a:p>
        </p:txBody>
      </p:sp>
    </p:spTree>
    <p:extLst>
      <p:ext uri="{BB962C8B-B14F-4D97-AF65-F5344CB8AC3E}">
        <p14:creationId xmlns:p14="http://schemas.microsoft.com/office/powerpoint/2010/main" val="2787866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81686CF-2E07-325F-99EF-6347114FA653}"/>
              </a:ext>
            </a:extLst>
          </p:cNvPr>
          <p:cNvSpPr>
            <a:spLocks noGrp="1"/>
          </p:cNvSpPr>
          <p:nvPr>
            <p:ph type="title"/>
          </p:nvPr>
        </p:nvSpPr>
        <p:spPr/>
        <p:txBody>
          <a:bodyPr/>
          <a:lstStyle/>
          <a:p>
            <a:r>
              <a:rPr lang="nb-NO">
                <a:latin typeface="Source Sans Pro Semibold"/>
                <a:ea typeface="Source Sans Pro Semibold"/>
              </a:rPr>
              <a:t>Sosialt og bursdager. </a:t>
            </a:r>
            <a:endParaRPr lang="nb-NO"/>
          </a:p>
        </p:txBody>
      </p:sp>
      <p:sp>
        <p:nvSpPr>
          <p:cNvPr id="3" name="Plassholder for innhold 2">
            <a:extLst>
              <a:ext uri="{FF2B5EF4-FFF2-40B4-BE49-F238E27FC236}">
                <a16:creationId xmlns:a16="http://schemas.microsoft.com/office/drawing/2014/main" id="{6EAD295E-3105-6BA6-3374-C4709FD293AC}"/>
              </a:ext>
            </a:extLst>
          </p:cNvPr>
          <p:cNvSpPr>
            <a:spLocks noGrp="1"/>
          </p:cNvSpPr>
          <p:nvPr>
            <p:ph idx="1"/>
          </p:nvPr>
        </p:nvSpPr>
        <p:spPr/>
        <p:txBody>
          <a:bodyPr vert="horz" lIns="91440" tIns="45720" rIns="91440" bIns="45720" rtlCol="0" anchor="t">
            <a:normAutofit/>
          </a:bodyPr>
          <a:lstStyle/>
          <a:p>
            <a:r>
              <a:rPr lang="nb-NO">
                <a:ea typeface="Source Sans Pro"/>
              </a:rPr>
              <a:t>Klassekontaktene har ordet.</a:t>
            </a:r>
          </a:p>
          <a:p>
            <a:endParaRPr lang="nb-NO">
              <a:ea typeface="Source Sans Pro"/>
            </a:endParaRPr>
          </a:p>
          <a:p>
            <a:endParaRPr lang="nb-NO">
              <a:ea typeface="Source Sans Pro"/>
            </a:endParaRPr>
          </a:p>
        </p:txBody>
      </p:sp>
      <p:sp>
        <p:nvSpPr>
          <p:cNvPr id="4" name="Plassholder for dato 3">
            <a:extLst>
              <a:ext uri="{FF2B5EF4-FFF2-40B4-BE49-F238E27FC236}">
                <a16:creationId xmlns:a16="http://schemas.microsoft.com/office/drawing/2014/main" id="{9EB2A60A-60FF-D01B-7DDD-763C3BCE2972}"/>
              </a:ext>
            </a:extLst>
          </p:cNvPr>
          <p:cNvSpPr>
            <a:spLocks noGrp="1"/>
          </p:cNvSpPr>
          <p:nvPr>
            <p:ph type="dt" sz="half" idx="10"/>
          </p:nvPr>
        </p:nvSpPr>
        <p:spPr/>
        <p:txBody>
          <a:bodyPr/>
          <a:lstStyle/>
          <a:p>
            <a:fld id="{2BBBF540-D1AF-1244-8DF5-5034E32D8838}" type="datetime1">
              <a:rPr lang="nb-NO" smtClean="0"/>
              <a:t>07.09.2025</a:t>
            </a:fld>
            <a:endParaRPr lang="nb-NO"/>
          </a:p>
        </p:txBody>
      </p:sp>
      <p:sp>
        <p:nvSpPr>
          <p:cNvPr id="5" name="Plassholder for bunntekst 4">
            <a:extLst>
              <a:ext uri="{FF2B5EF4-FFF2-40B4-BE49-F238E27FC236}">
                <a16:creationId xmlns:a16="http://schemas.microsoft.com/office/drawing/2014/main" id="{9B59E17B-D249-CAFF-7DB3-09AE4E7A8631}"/>
              </a:ext>
            </a:extLst>
          </p:cNvPr>
          <p:cNvSpPr>
            <a:spLocks noGrp="1"/>
          </p:cNvSpPr>
          <p:nvPr>
            <p:ph type="ftr" sz="quarter" idx="11"/>
          </p:nvPr>
        </p:nvSpPr>
        <p:spPr/>
        <p:txBody>
          <a:bodyPr/>
          <a:lstStyle/>
          <a:p>
            <a:r>
              <a:rPr lang="nb-NO"/>
              <a:t>Virksomhetsnavn/tjenestested</a:t>
            </a:r>
          </a:p>
        </p:txBody>
      </p:sp>
      <p:sp>
        <p:nvSpPr>
          <p:cNvPr id="6" name="Plassholder for lysbildenummer 5">
            <a:extLst>
              <a:ext uri="{FF2B5EF4-FFF2-40B4-BE49-F238E27FC236}">
                <a16:creationId xmlns:a16="http://schemas.microsoft.com/office/drawing/2014/main" id="{1767B431-73DC-ADBD-C191-04C17F424D9D}"/>
              </a:ext>
            </a:extLst>
          </p:cNvPr>
          <p:cNvSpPr>
            <a:spLocks noGrp="1"/>
          </p:cNvSpPr>
          <p:nvPr>
            <p:ph type="sldNum" sz="quarter" idx="12"/>
          </p:nvPr>
        </p:nvSpPr>
        <p:spPr/>
        <p:txBody>
          <a:bodyPr/>
          <a:lstStyle/>
          <a:p>
            <a:fld id="{82F6EF4E-CC60-E84A-867F-4AE5D9DB4F61}" type="slidenum">
              <a:rPr lang="nb-NO" smtClean="0"/>
              <a:t>23</a:t>
            </a:fld>
            <a:endParaRPr lang="nb-NO"/>
          </a:p>
        </p:txBody>
      </p:sp>
      <p:pic>
        <p:nvPicPr>
          <p:cNvPr id="7" name="Bilde 6" descr="Ringlek - Bestemor Esthers Blogg">
            <a:extLst>
              <a:ext uri="{FF2B5EF4-FFF2-40B4-BE49-F238E27FC236}">
                <a16:creationId xmlns:a16="http://schemas.microsoft.com/office/drawing/2014/main" id="{F68EE257-9BF5-CC36-6213-ABDF9C8F8459}"/>
              </a:ext>
            </a:extLst>
          </p:cNvPr>
          <p:cNvPicPr>
            <a:picLocks noChangeAspect="1"/>
          </p:cNvPicPr>
          <p:nvPr/>
        </p:nvPicPr>
        <p:blipFill>
          <a:blip r:embed="rId2"/>
          <a:stretch>
            <a:fillRect/>
          </a:stretch>
        </p:blipFill>
        <p:spPr>
          <a:xfrm>
            <a:off x="2601404" y="2162175"/>
            <a:ext cx="3067768" cy="2501300"/>
          </a:xfrm>
          <a:prstGeom prst="rect">
            <a:avLst/>
          </a:prstGeom>
        </p:spPr>
      </p:pic>
    </p:spTree>
    <p:extLst>
      <p:ext uri="{BB962C8B-B14F-4D97-AF65-F5344CB8AC3E}">
        <p14:creationId xmlns:p14="http://schemas.microsoft.com/office/powerpoint/2010/main" val="2497344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75CEDE-6BCD-590E-23B0-748CC43EC602}"/>
              </a:ext>
            </a:extLst>
          </p:cNvPr>
          <p:cNvSpPr>
            <a:spLocks noGrp="1"/>
          </p:cNvSpPr>
          <p:nvPr>
            <p:ph type="title"/>
          </p:nvPr>
        </p:nvSpPr>
        <p:spPr>
          <a:xfrm>
            <a:off x="628650" y="289212"/>
            <a:ext cx="6771213" cy="649249"/>
          </a:xfrm>
        </p:spPr>
        <p:txBody>
          <a:bodyPr/>
          <a:lstStyle/>
          <a:p>
            <a:r>
              <a:rPr lang="nb-NO">
                <a:highlight>
                  <a:srgbClr val="FFFFFF"/>
                </a:highlight>
                <a:latin typeface="Roboto" panose="02000000000000000000" pitchFamily="2" charset="0"/>
              </a:rPr>
              <a:t>K</a:t>
            </a:r>
            <a:r>
              <a:rPr lang="nb-NO" sz="2800" b="0" i="0">
                <a:effectLst/>
                <a:highlight>
                  <a:srgbClr val="FFFFFF"/>
                </a:highlight>
                <a:latin typeface="Roboto" panose="02000000000000000000" pitchFamily="2" charset="0"/>
              </a:rPr>
              <a:t>apittel 12 i opplæringsloven</a:t>
            </a:r>
            <a:endParaRPr lang="nb-NO"/>
          </a:p>
        </p:txBody>
      </p:sp>
      <p:sp>
        <p:nvSpPr>
          <p:cNvPr id="3" name="Plassholder for innhold 2">
            <a:extLst>
              <a:ext uri="{FF2B5EF4-FFF2-40B4-BE49-F238E27FC236}">
                <a16:creationId xmlns:a16="http://schemas.microsoft.com/office/drawing/2014/main" id="{A925A76E-CC4D-77FF-C0BD-4340FB8A3BCE}"/>
              </a:ext>
            </a:extLst>
          </p:cNvPr>
          <p:cNvSpPr>
            <a:spLocks noGrp="1"/>
          </p:cNvSpPr>
          <p:nvPr>
            <p:ph idx="1"/>
          </p:nvPr>
        </p:nvSpPr>
        <p:spPr>
          <a:xfrm>
            <a:off x="628650" y="938461"/>
            <a:ext cx="7886700" cy="2884388"/>
          </a:xfrm>
        </p:spPr>
        <p:txBody>
          <a:bodyPr>
            <a:normAutofit/>
          </a:bodyPr>
          <a:lstStyle/>
          <a:p>
            <a:pPr>
              <a:lnSpc>
                <a:spcPct val="90000"/>
              </a:lnSpc>
            </a:pPr>
            <a:r>
              <a:rPr lang="nb-NO" sz="1400" b="1" i="0">
                <a:effectLst/>
                <a:highlight>
                  <a:srgbClr val="FFFFFF"/>
                </a:highlight>
                <a:latin typeface="Roboto" panose="02000000000000000000" pitchFamily="2" charset="0"/>
              </a:rPr>
              <a:t>Hovedpunkter i Kapittel 12:</a:t>
            </a:r>
            <a:endParaRPr lang="nb-NO" sz="1400" b="0" i="0">
              <a:effectLst/>
              <a:highlight>
                <a:srgbClr val="FFFFFF"/>
              </a:highlight>
              <a:latin typeface="Roboto" panose="02000000000000000000" pitchFamily="2" charset="0"/>
            </a:endParaRPr>
          </a:p>
          <a:p>
            <a:pPr lvl="1">
              <a:lnSpc>
                <a:spcPct val="90000"/>
              </a:lnSpc>
              <a:buFont typeface="Arial" panose="020B0604020202020204" pitchFamily="34" charset="0"/>
              <a:buChar char="•"/>
            </a:pPr>
            <a:r>
              <a:rPr lang="nb-NO" sz="1400" b="0" i="0">
                <a:effectLst/>
                <a:highlight>
                  <a:srgbClr val="FFFFFF"/>
                </a:highlight>
                <a:latin typeface="Roboto" panose="02000000000000000000" pitchFamily="2" charset="0"/>
              </a:rPr>
              <a:t>Kapittel 12 omhandler elevers rett til et trygt og godt skolemiljø og skolens ansvar for å sikre dette.</a:t>
            </a:r>
          </a:p>
          <a:p>
            <a:pPr lvl="1">
              <a:lnSpc>
                <a:spcPct val="90000"/>
              </a:lnSpc>
              <a:buFont typeface="Arial" panose="020B0604020202020204" pitchFamily="34" charset="0"/>
              <a:buChar char="•"/>
            </a:pPr>
            <a:r>
              <a:rPr lang="nb-NO" sz="1400">
                <a:highlight>
                  <a:srgbClr val="FFFFFF"/>
                </a:highlight>
                <a:latin typeface="Roboto" panose="02000000000000000000" pitchFamily="2" charset="0"/>
              </a:rPr>
              <a:t>S</a:t>
            </a:r>
            <a:r>
              <a:rPr lang="nb-NO" sz="1400" b="0" i="0">
                <a:effectLst/>
                <a:highlight>
                  <a:srgbClr val="FFFFFF"/>
                </a:highlight>
                <a:latin typeface="Roboto" panose="02000000000000000000" pitchFamily="2" charset="0"/>
              </a:rPr>
              <a:t>kolens ansvar for å forebygge, oppdage og håndtere problemer i skolemiljøet vektlegges.</a:t>
            </a:r>
          </a:p>
          <a:p>
            <a:pPr lvl="1">
              <a:lnSpc>
                <a:spcPct val="90000"/>
              </a:lnSpc>
              <a:buFont typeface="Arial" panose="020B0604020202020204" pitchFamily="34" charset="0"/>
              <a:buChar char="•"/>
            </a:pPr>
            <a:r>
              <a:rPr lang="nb-NO" sz="1400" b="0" i="0">
                <a:effectLst/>
                <a:highlight>
                  <a:srgbClr val="FFFFFF"/>
                </a:highlight>
                <a:latin typeface="Roboto" panose="02000000000000000000" pitchFamily="2" charset="0"/>
              </a:rPr>
              <a:t>Det inkluderer skolens plikt til å gripe inn mot krenkelser som mobbing, diskriminering, vold eller rasisme.</a:t>
            </a:r>
          </a:p>
          <a:p>
            <a:pPr lvl="1">
              <a:lnSpc>
                <a:spcPct val="90000"/>
              </a:lnSpc>
              <a:buFont typeface="Arial" panose="020B0604020202020204" pitchFamily="34" charset="0"/>
              <a:buChar char="•"/>
            </a:pPr>
            <a:r>
              <a:rPr lang="nb-NO" sz="1400" b="0" i="0">
                <a:effectLst/>
                <a:highlight>
                  <a:srgbClr val="FFFFFF"/>
                </a:highlight>
                <a:latin typeface="Roboto" panose="02000000000000000000" pitchFamily="2" charset="0"/>
              </a:rPr>
              <a:t>Kapittel 12 forsterker også skolens forpliktelse til å arbeide systematisk for å fremme helse, miljø og sikkerhet for elevene.</a:t>
            </a:r>
          </a:p>
          <a:p>
            <a:endParaRPr lang="nb-NO"/>
          </a:p>
        </p:txBody>
      </p:sp>
      <p:pic>
        <p:nvPicPr>
          <p:cNvPr id="9" name="Bilde 8">
            <a:extLst>
              <a:ext uri="{FF2B5EF4-FFF2-40B4-BE49-F238E27FC236}">
                <a16:creationId xmlns:a16="http://schemas.microsoft.com/office/drawing/2014/main" id="{A84CC65E-F6C8-7C23-3642-655A9E288FE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 y="3030803"/>
            <a:ext cx="9144000" cy="1156138"/>
          </a:xfrm>
          <a:prstGeom prst="rect">
            <a:avLst/>
          </a:prstGeom>
        </p:spPr>
      </p:pic>
    </p:spTree>
    <p:extLst>
      <p:ext uri="{BB962C8B-B14F-4D97-AF65-F5344CB8AC3E}">
        <p14:creationId xmlns:p14="http://schemas.microsoft.com/office/powerpoint/2010/main" val="1714042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A3C139-6538-E0F4-4D36-48F991DA3E45}"/>
              </a:ext>
            </a:extLst>
          </p:cNvPr>
          <p:cNvSpPr>
            <a:spLocks noGrp="1"/>
          </p:cNvSpPr>
          <p:nvPr>
            <p:ph type="title"/>
          </p:nvPr>
        </p:nvSpPr>
        <p:spPr/>
        <p:txBody>
          <a:bodyPr/>
          <a:lstStyle/>
          <a:p>
            <a:r>
              <a:rPr lang="nb-NO" dirty="0">
                <a:latin typeface="Source Sans Pro Semibold"/>
                <a:ea typeface="Source Sans Pro Semibold"/>
              </a:rPr>
              <a:t>Aktivitetsplikten</a:t>
            </a:r>
            <a:endParaRPr lang="nb-NO" dirty="0"/>
          </a:p>
        </p:txBody>
      </p:sp>
      <p:sp>
        <p:nvSpPr>
          <p:cNvPr id="3" name="Plassholder for innhold 2">
            <a:extLst>
              <a:ext uri="{FF2B5EF4-FFF2-40B4-BE49-F238E27FC236}">
                <a16:creationId xmlns:a16="http://schemas.microsoft.com/office/drawing/2014/main" id="{05EBC69B-7F72-803B-07C2-86FCD3505A6A}"/>
              </a:ext>
            </a:extLst>
          </p:cNvPr>
          <p:cNvSpPr>
            <a:spLocks noGrp="1"/>
          </p:cNvSpPr>
          <p:nvPr>
            <p:ph idx="1"/>
          </p:nvPr>
        </p:nvSpPr>
        <p:spPr/>
        <p:txBody>
          <a:bodyPr/>
          <a:lstStyle/>
          <a:p>
            <a:endParaRPr lang="nb-NO"/>
          </a:p>
        </p:txBody>
      </p:sp>
      <p:sp>
        <p:nvSpPr>
          <p:cNvPr id="4" name="Plassholder for dato 3">
            <a:extLst>
              <a:ext uri="{FF2B5EF4-FFF2-40B4-BE49-F238E27FC236}">
                <a16:creationId xmlns:a16="http://schemas.microsoft.com/office/drawing/2014/main" id="{A93153AD-4E6F-37AA-B0CE-46087BFED295}"/>
              </a:ext>
            </a:extLst>
          </p:cNvPr>
          <p:cNvSpPr>
            <a:spLocks noGrp="1"/>
          </p:cNvSpPr>
          <p:nvPr>
            <p:ph type="dt" sz="half" idx="10"/>
          </p:nvPr>
        </p:nvSpPr>
        <p:spPr/>
        <p:txBody>
          <a:bodyPr/>
          <a:lstStyle/>
          <a:p>
            <a:fld id="{2BBBF540-D1AF-1244-8DF5-5034E32D8838}" type="datetime1">
              <a:rPr lang="nb-NO" smtClean="0"/>
              <a:t>07.09.2025</a:t>
            </a:fld>
            <a:endParaRPr lang="nb-NO"/>
          </a:p>
        </p:txBody>
      </p:sp>
      <p:sp>
        <p:nvSpPr>
          <p:cNvPr id="5" name="Plassholder for bunntekst 4">
            <a:extLst>
              <a:ext uri="{FF2B5EF4-FFF2-40B4-BE49-F238E27FC236}">
                <a16:creationId xmlns:a16="http://schemas.microsoft.com/office/drawing/2014/main" id="{1C258AC9-2B7A-DCEC-A7F2-7DC816F343A9}"/>
              </a:ext>
            </a:extLst>
          </p:cNvPr>
          <p:cNvSpPr>
            <a:spLocks noGrp="1"/>
          </p:cNvSpPr>
          <p:nvPr>
            <p:ph type="ftr" sz="quarter" idx="11"/>
          </p:nvPr>
        </p:nvSpPr>
        <p:spPr/>
        <p:txBody>
          <a:bodyPr/>
          <a:lstStyle/>
          <a:p>
            <a:r>
              <a:rPr lang="nb-NO"/>
              <a:t>Virksomhetsnavn/tjenestested</a:t>
            </a:r>
          </a:p>
        </p:txBody>
      </p:sp>
      <p:sp>
        <p:nvSpPr>
          <p:cNvPr id="6" name="Plassholder for lysbildenummer 5">
            <a:extLst>
              <a:ext uri="{FF2B5EF4-FFF2-40B4-BE49-F238E27FC236}">
                <a16:creationId xmlns:a16="http://schemas.microsoft.com/office/drawing/2014/main" id="{48128230-BA4A-A0F3-5D08-5CDDCCB97A1E}"/>
              </a:ext>
            </a:extLst>
          </p:cNvPr>
          <p:cNvSpPr>
            <a:spLocks noGrp="1"/>
          </p:cNvSpPr>
          <p:nvPr>
            <p:ph type="sldNum" sz="quarter" idx="12"/>
          </p:nvPr>
        </p:nvSpPr>
        <p:spPr/>
        <p:txBody>
          <a:bodyPr/>
          <a:lstStyle/>
          <a:p>
            <a:fld id="{82F6EF4E-CC60-E84A-867F-4AE5D9DB4F61}" type="slidenum">
              <a:rPr lang="nb-NO" smtClean="0"/>
              <a:t>4</a:t>
            </a:fld>
            <a:endParaRPr lang="nb-NO"/>
          </a:p>
        </p:txBody>
      </p:sp>
      <p:sp>
        <p:nvSpPr>
          <p:cNvPr id="7" name="Rektangel 6">
            <a:extLst>
              <a:ext uri="{FF2B5EF4-FFF2-40B4-BE49-F238E27FC236}">
                <a16:creationId xmlns:a16="http://schemas.microsoft.com/office/drawing/2014/main" id="{2BF11271-3D04-86DF-98CB-D70D1BA0753F}"/>
              </a:ext>
            </a:extLst>
          </p:cNvPr>
          <p:cNvSpPr/>
          <p:nvPr/>
        </p:nvSpPr>
        <p:spPr>
          <a:xfrm>
            <a:off x="1436493" y="2192543"/>
            <a:ext cx="1524699" cy="7056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ea typeface="Calibri"/>
                <a:cs typeface="Calibri"/>
              </a:rPr>
              <a:t>Følge med</a:t>
            </a:r>
            <a:endParaRPr lang="nb-NO" dirty="0"/>
          </a:p>
        </p:txBody>
      </p:sp>
      <p:sp>
        <p:nvSpPr>
          <p:cNvPr id="8" name="Rektangel 7">
            <a:extLst>
              <a:ext uri="{FF2B5EF4-FFF2-40B4-BE49-F238E27FC236}">
                <a16:creationId xmlns:a16="http://schemas.microsoft.com/office/drawing/2014/main" id="{C8D19284-6168-B845-05D6-BE827C4AA3C5}"/>
              </a:ext>
            </a:extLst>
          </p:cNvPr>
          <p:cNvSpPr/>
          <p:nvPr/>
        </p:nvSpPr>
        <p:spPr>
          <a:xfrm rot="10800000" flipH="1" flipV="1">
            <a:off x="4770730" y="2153236"/>
            <a:ext cx="1712237" cy="7324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ea typeface="Calibri"/>
                <a:cs typeface="Calibri"/>
              </a:rPr>
              <a:t>Gripe inn</a:t>
            </a:r>
          </a:p>
        </p:txBody>
      </p:sp>
      <p:sp>
        <p:nvSpPr>
          <p:cNvPr id="9" name="Pil: høyre 8">
            <a:extLst>
              <a:ext uri="{FF2B5EF4-FFF2-40B4-BE49-F238E27FC236}">
                <a16:creationId xmlns:a16="http://schemas.microsoft.com/office/drawing/2014/main" id="{CBDC87C6-2EFD-ED4B-7BC8-3C1D6236EC1A}"/>
              </a:ext>
            </a:extLst>
          </p:cNvPr>
          <p:cNvSpPr/>
          <p:nvPr/>
        </p:nvSpPr>
        <p:spPr>
          <a:xfrm>
            <a:off x="3367573" y="2202510"/>
            <a:ext cx="882057" cy="3780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il: ned 10">
            <a:extLst>
              <a:ext uri="{FF2B5EF4-FFF2-40B4-BE49-F238E27FC236}">
                <a16:creationId xmlns:a16="http://schemas.microsoft.com/office/drawing/2014/main" id="{2FE4CE98-38AD-B732-D038-58F32FA7B4F4}"/>
              </a:ext>
            </a:extLst>
          </p:cNvPr>
          <p:cNvSpPr/>
          <p:nvPr/>
        </p:nvSpPr>
        <p:spPr>
          <a:xfrm>
            <a:off x="7006057" y="2589611"/>
            <a:ext cx="484632" cy="7410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a:extLst>
              <a:ext uri="{FF2B5EF4-FFF2-40B4-BE49-F238E27FC236}">
                <a16:creationId xmlns:a16="http://schemas.microsoft.com/office/drawing/2014/main" id="{33878FBF-A53A-123C-9FC0-7908B832CB06}"/>
              </a:ext>
            </a:extLst>
          </p:cNvPr>
          <p:cNvSpPr/>
          <p:nvPr/>
        </p:nvSpPr>
        <p:spPr>
          <a:xfrm>
            <a:off x="6216103" y="3540786"/>
            <a:ext cx="1864250" cy="7552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ea typeface="Calibri"/>
                <a:cs typeface="Calibri"/>
              </a:rPr>
              <a:t>Varsle</a:t>
            </a:r>
            <a:endParaRPr lang="nb-NO" dirty="0"/>
          </a:p>
        </p:txBody>
      </p:sp>
      <p:sp>
        <p:nvSpPr>
          <p:cNvPr id="13" name="Pil: venstre 12">
            <a:extLst>
              <a:ext uri="{FF2B5EF4-FFF2-40B4-BE49-F238E27FC236}">
                <a16:creationId xmlns:a16="http://schemas.microsoft.com/office/drawing/2014/main" id="{7B884220-AB15-E1CC-80DB-FA13D5B179D1}"/>
              </a:ext>
            </a:extLst>
          </p:cNvPr>
          <p:cNvSpPr/>
          <p:nvPr/>
        </p:nvSpPr>
        <p:spPr>
          <a:xfrm>
            <a:off x="5139960" y="3691431"/>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ktangel 13">
            <a:extLst>
              <a:ext uri="{FF2B5EF4-FFF2-40B4-BE49-F238E27FC236}">
                <a16:creationId xmlns:a16="http://schemas.microsoft.com/office/drawing/2014/main" id="{4FC22081-C3A7-D74D-DE84-81A9A638265E}"/>
              </a:ext>
            </a:extLst>
          </p:cNvPr>
          <p:cNvSpPr/>
          <p:nvPr/>
        </p:nvSpPr>
        <p:spPr>
          <a:xfrm>
            <a:off x="3370251" y="3666229"/>
            <a:ext cx="1608991" cy="7825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ea typeface="Calibri"/>
                <a:cs typeface="Calibri"/>
              </a:rPr>
              <a:t>Undersøke</a:t>
            </a:r>
            <a:endParaRPr lang="nb-NO" dirty="0"/>
          </a:p>
        </p:txBody>
      </p:sp>
      <p:sp>
        <p:nvSpPr>
          <p:cNvPr id="15" name="Rektangel 14">
            <a:extLst>
              <a:ext uri="{FF2B5EF4-FFF2-40B4-BE49-F238E27FC236}">
                <a16:creationId xmlns:a16="http://schemas.microsoft.com/office/drawing/2014/main" id="{DFBA36F7-E727-DC3D-813B-5439DB750C64}"/>
              </a:ext>
            </a:extLst>
          </p:cNvPr>
          <p:cNvSpPr/>
          <p:nvPr/>
        </p:nvSpPr>
        <p:spPr>
          <a:xfrm flipV="1">
            <a:off x="2501360" y="-932550"/>
            <a:ext cx="888024" cy="60666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a:p>
            <a:pPr algn="ctr"/>
            <a:endParaRPr lang="nb-NO" dirty="0">
              <a:ea typeface="Calibri"/>
              <a:cs typeface="Calibri"/>
            </a:endParaRPr>
          </a:p>
        </p:txBody>
      </p:sp>
      <p:sp>
        <p:nvSpPr>
          <p:cNvPr id="16" name="Pil: venstre 15">
            <a:extLst>
              <a:ext uri="{FF2B5EF4-FFF2-40B4-BE49-F238E27FC236}">
                <a16:creationId xmlns:a16="http://schemas.microsoft.com/office/drawing/2014/main" id="{45D6089C-6000-19D3-401D-0B46B5F53B4A}"/>
              </a:ext>
            </a:extLst>
          </p:cNvPr>
          <p:cNvSpPr/>
          <p:nvPr/>
        </p:nvSpPr>
        <p:spPr>
          <a:xfrm>
            <a:off x="2197763" y="3817439"/>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Rektangel 16">
            <a:extLst>
              <a:ext uri="{FF2B5EF4-FFF2-40B4-BE49-F238E27FC236}">
                <a16:creationId xmlns:a16="http://schemas.microsoft.com/office/drawing/2014/main" id="{F79FBF57-BF88-396E-8149-621ABDE8FE6E}"/>
              </a:ext>
            </a:extLst>
          </p:cNvPr>
          <p:cNvSpPr/>
          <p:nvPr/>
        </p:nvSpPr>
        <p:spPr>
          <a:xfrm>
            <a:off x="626471" y="3221065"/>
            <a:ext cx="1468313" cy="9671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ea typeface="Calibri"/>
                <a:cs typeface="Calibri"/>
              </a:rPr>
              <a:t>Iverksette tiltak</a:t>
            </a:r>
            <a:endParaRPr lang="nb-NO" dirty="0"/>
          </a:p>
        </p:txBody>
      </p:sp>
    </p:spTree>
    <p:extLst>
      <p:ext uri="{BB962C8B-B14F-4D97-AF65-F5344CB8AC3E}">
        <p14:creationId xmlns:p14="http://schemas.microsoft.com/office/powerpoint/2010/main" val="2843020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4E516D21-C36C-2398-0746-B45B5EC873EC}"/>
              </a:ext>
            </a:extLst>
          </p:cNvPr>
          <p:cNvSpPr>
            <a:spLocks noGrp="1"/>
          </p:cNvSpPr>
          <p:nvPr>
            <p:ph type="ctrTitle"/>
          </p:nvPr>
        </p:nvSpPr>
        <p:spPr>
          <a:xfrm>
            <a:off x="628650" y="1074700"/>
            <a:ext cx="5486400" cy="2149401"/>
          </a:xfrm>
        </p:spPr>
        <p:txBody>
          <a:bodyPr/>
          <a:lstStyle/>
          <a:p>
            <a:r>
              <a:rPr lang="en-US" dirty="0">
                <a:latin typeface="Source Sans Pro Semibold"/>
                <a:ea typeface="Source Sans Pro Semibold"/>
              </a:rPr>
              <a:t>Plan for </a:t>
            </a:r>
            <a:r>
              <a:rPr lang="en-US" dirty="0" err="1">
                <a:latin typeface="Source Sans Pro Semibold"/>
                <a:ea typeface="Source Sans Pro Semibold"/>
              </a:rPr>
              <a:t>arbeid</a:t>
            </a:r>
            <a:r>
              <a:rPr lang="en-US" dirty="0">
                <a:latin typeface="Source Sans Pro Semibold"/>
                <a:ea typeface="Source Sans Pro Semibold"/>
              </a:rPr>
              <a:t> med </a:t>
            </a:r>
            <a:r>
              <a:rPr lang="en-US" dirty="0" err="1">
                <a:latin typeface="Source Sans Pro Semibold"/>
                <a:ea typeface="Source Sans Pro Semibold"/>
              </a:rPr>
              <a:t>sosiale</a:t>
            </a:r>
            <a:r>
              <a:rPr lang="en-US" dirty="0">
                <a:latin typeface="Source Sans Pro Semibold"/>
                <a:ea typeface="Source Sans Pro Semibold"/>
              </a:rPr>
              <a:t> </a:t>
            </a:r>
            <a:r>
              <a:rPr lang="en-US" dirty="0" err="1">
                <a:latin typeface="Source Sans Pro Semibold"/>
                <a:ea typeface="Source Sans Pro Semibold"/>
              </a:rPr>
              <a:t>mål</a:t>
            </a:r>
            <a:br>
              <a:rPr lang="en-US" dirty="0">
                <a:latin typeface="Source Sans Pro Semibold"/>
                <a:ea typeface="Source Sans Pro Semibold"/>
              </a:rPr>
            </a:br>
            <a:r>
              <a:rPr lang="en-US" dirty="0">
                <a:latin typeface="Source Sans Pro Semibold"/>
                <a:ea typeface="Source Sans Pro Semibold"/>
              </a:rPr>
              <a:t>Gimle </a:t>
            </a:r>
            <a:r>
              <a:rPr lang="en-US" dirty="0" err="1">
                <a:latin typeface="Source Sans Pro Semibold"/>
                <a:ea typeface="Source Sans Pro Semibold"/>
              </a:rPr>
              <a:t>skole</a:t>
            </a:r>
            <a:endParaRPr lang="en-US" dirty="0" err="1"/>
          </a:p>
        </p:txBody>
      </p:sp>
      <p:sp>
        <p:nvSpPr>
          <p:cNvPr id="4" name="Plassholder for dato 3">
            <a:extLst>
              <a:ext uri="{FF2B5EF4-FFF2-40B4-BE49-F238E27FC236}">
                <a16:creationId xmlns:a16="http://schemas.microsoft.com/office/drawing/2014/main" id="{407E5638-6450-0BB4-F52B-9C3DEAC9136B}"/>
              </a:ext>
            </a:extLst>
          </p:cNvPr>
          <p:cNvSpPr>
            <a:spLocks noGrp="1"/>
          </p:cNvSpPr>
          <p:nvPr>
            <p:ph type="dt" sz="half" idx="10"/>
          </p:nvPr>
        </p:nvSpPr>
        <p:spPr>
          <a:xfrm>
            <a:off x="6457949" y="4767263"/>
            <a:ext cx="1421843" cy="273844"/>
          </a:xfrm>
        </p:spPr>
        <p:txBody>
          <a:bodyPr anchor="ctr">
            <a:normAutofit/>
          </a:bodyPr>
          <a:lstStyle/>
          <a:p>
            <a:pPr>
              <a:spcAft>
                <a:spcPts val="600"/>
              </a:spcAft>
            </a:pPr>
            <a:fld id="{2BBBF540-D1AF-1244-8DF5-5034E32D8838}" type="datetime1">
              <a:rPr lang="nb-NO" smtClean="0"/>
              <a:pPr>
                <a:spcAft>
                  <a:spcPts val="600"/>
                </a:spcAft>
              </a:pPr>
              <a:t>07.09.2025</a:t>
            </a:fld>
            <a:endParaRPr lang="nb-NO"/>
          </a:p>
        </p:txBody>
      </p:sp>
      <p:sp>
        <p:nvSpPr>
          <p:cNvPr id="5" name="Plassholder for bunntekst 4">
            <a:extLst>
              <a:ext uri="{FF2B5EF4-FFF2-40B4-BE49-F238E27FC236}">
                <a16:creationId xmlns:a16="http://schemas.microsoft.com/office/drawing/2014/main" id="{5A3636C0-1FCC-60AF-047B-5F82B741D175}"/>
              </a:ext>
            </a:extLst>
          </p:cNvPr>
          <p:cNvSpPr>
            <a:spLocks noGrp="1"/>
          </p:cNvSpPr>
          <p:nvPr>
            <p:ph type="ftr" sz="quarter" idx="11"/>
          </p:nvPr>
        </p:nvSpPr>
        <p:spPr>
          <a:xfrm>
            <a:off x="628650" y="4767263"/>
            <a:ext cx="5486400" cy="273844"/>
          </a:xfrm>
        </p:spPr>
        <p:txBody>
          <a:bodyPr anchor="ctr">
            <a:normAutofit/>
          </a:bodyPr>
          <a:lstStyle/>
          <a:p>
            <a:pPr>
              <a:spcAft>
                <a:spcPts val="600"/>
              </a:spcAft>
            </a:pPr>
            <a:r>
              <a:rPr lang="nb-NO"/>
              <a:t>Virksomhetsnavn/tjenestested</a:t>
            </a:r>
          </a:p>
        </p:txBody>
      </p:sp>
      <p:sp>
        <p:nvSpPr>
          <p:cNvPr id="6" name="Plassholder for lysbildenummer 5">
            <a:extLst>
              <a:ext uri="{FF2B5EF4-FFF2-40B4-BE49-F238E27FC236}">
                <a16:creationId xmlns:a16="http://schemas.microsoft.com/office/drawing/2014/main" id="{1B969405-E49F-5F36-B08D-5A56FDBDFB8D}"/>
              </a:ext>
            </a:extLst>
          </p:cNvPr>
          <p:cNvSpPr>
            <a:spLocks noGrp="1"/>
          </p:cNvSpPr>
          <p:nvPr>
            <p:ph type="sldNum" sz="quarter" idx="12"/>
          </p:nvPr>
        </p:nvSpPr>
        <p:spPr>
          <a:xfrm>
            <a:off x="7879792" y="4767263"/>
            <a:ext cx="635558" cy="273844"/>
          </a:xfrm>
        </p:spPr>
        <p:txBody>
          <a:bodyPr anchor="ctr">
            <a:normAutofit/>
          </a:bodyPr>
          <a:lstStyle/>
          <a:p>
            <a:pPr>
              <a:spcAft>
                <a:spcPts val="600"/>
              </a:spcAft>
            </a:pPr>
            <a:fld id="{82F6EF4E-CC60-E84A-867F-4AE5D9DB4F61}" type="slidenum">
              <a:rPr lang="nb-NO" smtClean="0"/>
              <a:pPr>
                <a:spcAft>
                  <a:spcPts val="600"/>
                </a:spcAft>
              </a:pPr>
              <a:t>5</a:t>
            </a:fld>
            <a:endParaRPr lang="nb-NO"/>
          </a:p>
        </p:txBody>
      </p:sp>
    </p:spTree>
    <p:extLst>
      <p:ext uri="{BB962C8B-B14F-4D97-AF65-F5344CB8AC3E}">
        <p14:creationId xmlns:p14="http://schemas.microsoft.com/office/powerpoint/2010/main" val="2927177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8DAD15-3A07-3F9E-3A39-F0CD6D375597}"/>
              </a:ext>
            </a:extLst>
          </p:cNvPr>
          <p:cNvSpPr>
            <a:spLocks noGrp="1"/>
          </p:cNvSpPr>
          <p:nvPr>
            <p:ph type="title"/>
          </p:nvPr>
        </p:nvSpPr>
        <p:spPr>
          <a:xfrm>
            <a:off x="628650" y="750818"/>
            <a:ext cx="6771213" cy="649249"/>
          </a:xfrm>
        </p:spPr>
        <p:txBody>
          <a:bodyPr/>
          <a:lstStyle/>
          <a:p>
            <a:r>
              <a:rPr lang="nb-NO"/>
              <a:t>Skolefravær</a:t>
            </a:r>
          </a:p>
        </p:txBody>
      </p:sp>
      <p:sp>
        <p:nvSpPr>
          <p:cNvPr id="3" name="Plassholder for innhold 2">
            <a:extLst>
              <a:ext uri="{FF2B5EF4-FFF2-40B4-BE49-F238E27FC236}">
                <a16:creationId xmlns:a16="http://schemas.microsoft.com/office/drawing/2014/main" id="{5BBF6C00-9D13-4506-45BE-183A0A5EA87C}"/>
              </a:ext>
            </a:extLst>
          </p:cNvPr>
          <p:cNvSpPr>
            <a:spLocks noGrp="1"/>
          </p:cNvSpPr>
          <p:nvPr>
            <p:ph idx="1"/>
          </p:nvPr>
        </p:nvSpPr>
        <p:spPr>
          <a:xfrm>
            <a:off x="628650" y="1400067"/>
            <a:ext cx="7886700" cy="3261740"/>
          </a:xfrm>
        </p:spPr>
        <p:txBody>
          <a:bodyPr>
            <a:noAutofit/>
          </a:bodyPr>
          <a:lstStyle/>
          <a:p>
            <a:pPr>
              <a:lnSpc>
                <a:spcPct val="120000"/>
              </a:lnSpc>
            </a:pPr>
            <a:r>
              <a:rPr lang="nb-NO" sz="1200"/>
              <a:t>​"Kommunen og fylkeskommunen skal </a:t>
            </a:r>
            <a:r>
              <a:rPr lang="nb-NO" sz="1200" err="1"/>
              <a:t>sørgje</a:t>
            </a:r>
            <a:r>
              <a:rPr lang="nb-NO" sz="1200"/>
              <a:t> for at </a:t>
            </a:r>
            <a:r>
              <a:rPr lang="nb-NO" sz="1200" err="1"/>
              <a:t>elevar</a:t>
            </a:r>
            <a:r>
              <a:rPr lang="nb-NO" sz="1200"/>
              <a:t> med </a:t>
            </a:r>
            <a:r>
              <a:rPr lang="nb-NO" sz="1200" err="1"/>
              <a:t>fråvær</a:t>
            </a:r>
            <a:r>
              <a:rPr lang="nb-NO" sz="1200"/>
              <a:t> </a:t>
            </a:r>
            <a:r>
              <a:rPr lang="nb-NO" sz="1200" err="1"/>
              <a:t>frå</a:t>
            </a:r>
            <a:r>
              <a:rPr lang="nb-NO" sz="1200"/>
              <a:t> opplæringa blir </a:t>
            </a:r>
            <a:r>
              <a:rPr lang="nb-NO" sz="1200" err="1"/>
              <a:t>følgde</a:t>
            </a:r>
            <a:r>
              <a:rPr lang="nb-NO" sz="1200"/>
              <a:t> opp». Dette gjelder fra første dag, det er derfor viktig å varsle skolen så fort man kan ved sykdom eller annet fravær. (Opplæringsloven § 10-6)</a:t>
            </a:r>
          </a:p>
          <a:p>
            <a:pPr>
              <a:lnSpc>
                <a:spcPct val="120000"/>
              </a:lnSpc>
            </a:pPr>
            <a:r>
              <a:rPr lang="nb-NO" sz="1200"/>
              <a:t>Det blir sendt ut automatiske varsler i Visma Flyt Skole ved:</a:t>
            </a:r>
          </a:p>
          <a:p>
            <a:pPr lvl="1" indent="0">
              <a:lnSpc>
                <a:spcPct val="120000"/>
              </a:lnSpc>
              <a:buNone/>
            </a:pPr>
            <a:r>
              <a:rPr lang="nb-NO" sz="1200"/>
              <a:t>5 dager fravær</a:t>
            </a:r>
          </a:p>
          <a:p>
            <a:pPr lvl="1" indent="0">
              <a:lnSpc>
                <a:spcPct val="120000"/>
              </a:lnSpc>
              <a:buNone/>
            </a:pPr>
            <a:r>
              <a:rPr lang="nb-NO" sz="1200"/>
              <a:t>10 dager fravær</a:t>
            </a:r>
          </a:p>
          <a:p>
            <a:pPr>
              <a:lnSpc>
                <a:spcPct val="120000"/>
              </a:lnSpc>
            </a:pPr>
            <a:r>
              <a:rPr lang="nb-NO" sz="1200" b="1"/>
              <a:t>Varslene er ment som en informasjon og et varsel til hjemmet om fraværet. Kontaktlærer tar kontakt dersom skolen er bekymret for fraværet. </a:t>
            </a:r>
          </a:p>
          <a:p>
            <a:pPr>
              <a:lnSpc>
                <a:spcPct val="120000"/>
              </a:lnSpc>
            </a:pPr>
            <a:r>
              <a:rPr lang="nb-NO" sz="1200"/>
              <a:t>I Halden kommune har vi en egen </a:t>
            </a:r>
            <a:r>
              <a:rPr lang="nb-NO" sz="1200" i="1"/>
              <a:t>Handlingsplan for oppfølging av skolefravær</a:t>
            </a:r>
            <a:r>
              <a:rPr lang="nb-NO" sz="1200"/>
              <a:t>. Det er viktig med tett samarbeid mellom skole og hjem ved bekymringsfullt fravær. </a:t>
            </a:r>
            <a:r>
              <a:rPr lang="nb-NO" sz="1200" b="1"/>
              <a:t>Ta kontakt med kontaktlærer om ditt barn ikke vil på skolen. </a:t>
            </a:r>
            <a:r>
              <a:rPr lang="nb-NO" sz="1200"/>
              <a:t>Tidlig tiltak kan forebygge at fraværet utvikler seg til å bli bekymringsfullt. </a:t>
            </a:r>
          </a:p>
          <a:p>
            <a:pPr>
              <a:lnSpc>
                <a:spcPct val="120000"/>
              </a:lnSpc>
            </a:pPr>
            <a:r>
              <a:rPr lang="nb-NO" sz="1200"/>
              <a:t>Selv om fravær på grunn av operasjon eller influensa ikke nødvendigvis regnes som bekymringsfullt, er uansett samarbeidet mellom skole og hjem viktig ved lengre fravær.</a:t>
            </a:r>
          </a:p>
          <a:p>
            <a:endParaRPr lang="nb-NO" sz="1200"/>
          </a:p>
        </p:txBody>
      </p:sp>
      <p:pic>
        <p:nvPicPr>
          <p:cNvPr id="4" name="Bilde 3">
            <a:extLst>
              <a:ext uri="{FF2B5EF4-FFF2-40B4-BE49-F238E27FC236}">
                <a16:creationId xmlns:a16="http://schemas.microsoft.com/office/drawing/2014/main" id="{2B1B1CC9-8B11-2B0C-B9D6-DA5DB9171BFB}"/>
              </a:ext>
            </a:extLst>
          </p:cNvPr>
          <p:cNvPicPr>
            <a:picLocks noChangeAspect="1"/>
          </p:cNvPicPr>
          <p:nvPr/>
        </p:nvPicPr>
        <p:blipFill>
          <a:blip r:embed="rId3"/>
          <a:stretch>
            <a:fillRect/>
          </a:stretch>
        </p:blipFill>
        <p:spPr>
          <a:xfrm>
            <a:off x="4564304" y="0"/>
            <a:ext cx="1638224" cy="1351303"/>
          </a:xfrm>
          <a:prstGeom prst="rect">
            <a:avLst/>
          </a:prstGeom>
        </p:spPr>
      </p:pic>
    </p:spTree>
    <p:extLst>
      <p:ext uri="{BB962C8B-B14F-4D97-AF65-F5344CB8AC3E}">
        <p14:creationId xmlns:p14="http://schemas.microsoft.com/office/powerpoint/2010/main" val="209939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00143A-5A2D-38F0-E1BC-59736BAE49FF}"/>
              </a:ext>
            </a:extLst>
          </p:cNvPr>
          <p:cNvSpPr>
            <a:spLocks noGrp="1"/>
          </p:cNvSpPr>
          <p:nvPr>
            <p:ph type="title"/>
          </p:nvPr>
        </p:nvSpPr>
        <p:spPr>
          <a:xfrm>
            <a:off x="544567" y="385180"/>
            <a:ext cx="6771213" cy="649249"/>
          </a:xfrm>
        </p:spPr>
        <p:txBody>
          <a:bodyPr>
            <a:normAutofit fontScale="90000"/>
          </a:bodyPr>
          <a:lstStyle/>
          <a:p>
            <a:r>
              <a:rPr lang="nb-NO"/>
              <a:t>Permisjonssøknader </a:t>
            </a:r>
            <a:br>
              <a:rPr lang="nb-NO"/>
            </a:br>
            <a:r>
              <a:rPr lang="nb-NO" sz="1600"/>
              <a:t>(Du finner mer informasjon i </a:t>
            </a:r>
            <a:r>
              <a:rPr lang="nb-NO" sz="1600" i="1"/>
              <a:t>Forskrift om permisjon fra skolen, Halden kommune, Østfold</a:t>
            </a:r>
            <a:r>
              <a:rPr lang="nb-NO" sz="1600"/>
              <a:t>)</a:t>
            </a:r>
          </a:p>
        </p:txBody>
      </p:sp>
      <p:sp>
        <p:nvSpPr>
          <p:cNvPr id="3" name="Plassholder for innhold 2">
            <a:extLst>
              <a:ext uri="{FF2B5EF4-FFF2-40B4-BE49-F238E27FC236}">
                <a16:creationId xmlns:a16="http://schemas.microsoft.com/office/drawing/2014/main" id="{CF505384-53A7-911C-B1A5-605F29009D04}"/>
              </a:ext>
            </a:extLst>
          </p:cNvPr>
          <p:cNvSpPr>
            <a:spLocks noGrp="1"/>
          </p:cNvSpPr>
          <p:nvPr>
            <p:ph idx="1"/>
          </p:nvPr>
        </p:nvSpPr>
        <p:spPr>
          <a:xfrm>
            <a:off x="544567" y="1145628"/>
            <a:ext cx="7886700" cy="3621634"/>
          </a:xfrm>
        </p:spPr>
        <p:txBody>
          <a:bodyPr>
            <a:normAutofit fontScale="25000" lnSpcReduction="20000"/>
          </a:bodyPr>
          <a:lstStyle/>
          <a:p>
            <a:pPr>
              <a:lnSpc>
                <a:spcPct val="120000"/>
              </a:lnSpc>
            </a:pPr>
            <a:r>
              <a:rPr lang="nb-NO" sz="4300"/>
              <a:t>Rektor fatter enkeltvedtak om permisjon etter en forsvarlighetsvurdering (§6 i forskriften).</a:t>
            </a:r>
          </a:p>
          <a:p>
            <a:pPr>
              <a:lnSpc>
                <a:spcPct val="120000"/>
              </a:lnSpc>
            </a:pPr>
            <a:r>
              <a:rPr lang="nb-NO" sz="4300"/>
              <a:t>Forutsetningen for at skolen skal kunne gi en elevpermisjon, er om eleven får en opplæring som samlet sett er forsvarlig: </a:t>
            </a:r>
          </a:p>
          <a:p>
            <a:pPr marL="342900" lvl="1" indent="0">
              <a:lnSpc>
                <a:spcPct val="120000"/>
              </a:lnSpc>
              <a:buNone/>
            </a:pPr>
            <a:r>
              <a:rPr lang="nb-NO" sz="4300"/>
              <a:t>• Elevens faglige fungering</a:t>
            </a:r>
          </a:p>
          <a:p>
            <a:pPr marL="342900" lvl="1" indent="0">
              <a:lnSpc>
                <a:spcPct val="120000"/>
              </a:lnSpc>
              <a:buNone/>
            </a:pPr>
            <a:r>
              <a:rPr lang="nb-NO" sz="4300"/>
              <a:t>• Elevens sosiale fungering og inkludering i fellesskapet</a:t>
            </a:r>
          </a:p>
          <a:p>
            <a:pPr marL="342900" lvl="1" indent="0">
              <a:lnSpc>
                <a:spcPct val="120000"/>
              </a:lnSpc>
              <a:buNone/>
            </a:pPr>
            <a:r>
              <a:rPr lang="nb-NO" sz="4300"/>
              <a:t>• Hva som skal skje på skolen i permisjonstiden</a:t>
            </a:r>
          </a:p>
          <a:p>
            <a:pPr marL="342900" lvl="1" indent="0">
              <a:lnSpc>
                <a:spcPct val="120000"/>
              </a:lnSpc>
              <a:buNone/>
            </a:pPr>
            <a:r>
              <a:rPr lang="nb-NO" sz="4300"/>
              <a:t>• Elevens fraværshistorikk</a:t>
            </a:r>
          </a:p>
          <a:p>
            <a:pPr marL="342900" lvl="1" indent="0">
              <a:lnSpc>
                <a:spcPct val="120000"/>
              </a:lnSpc>
              <a:buNone/>
            </a:pPr>
            <a:r>
              <a:rPr lang="nb-NO" sz="4300"/>
              <a:t>• Om foreldrene vil sørge for egnet opplæring i permisjonstiden</a:t>
            </a:r>
          </a:p>
          <a:p>
            <a:pPr marL="342900" lvl="1" indent="0">
              <a:lnSpc>
                <a:spcPct val="120000"/>
              </a:lnSpc>
              <a:buNone/>
            </a:pPr>
            <a:r>
              <a:rPr lang="nb-NO" sz="4300"/>
              <a:t>• Hva eleven selv mener</a:t>
            </a:r>
          </a:p>
          <a:p>
            <a:pPr marL="342900" lvl="1" indent="0">
              <a:lnSpc>
                <a:spcPct val="120000"/>
              </a:lnSpc>
              <a:buNone/>
            </a:pPr>
            <a:r>
              <a:rPr lang="nb-NO" sz="4300"/>
              <a:t>• Hva som er det beste for eleven.</a:t>
            </a:r>
          </a:p>
          <a:p>
            <a:pPr indent="-171450">
              <a:lnSpc>
                <a:spcPct val="120000"/>
              </a:lnSpc>
            </a:pPr>
            <a:r>
              <a:rPr lang="nb-NO" sz="4600"/>
              <a:t>Permisjon må søkes i god tid i </a:t>
            </a:r>
            <a:r>
              <a:rPr lang="nb-NO" sz="4600" i="1"/>
              <a:t>Visma </a:t>
            </a:r>
            <a:r>
              <a:rPr lang="nb-NO" sz="4600" i="1" err="1"/>
              <a:t>Foresattportal</a:t>
            </a:r>
            <a:r>
              <a:rPr lang="nb-NO" sz="4600" i="1"/>
              <a:t>. </a:t>
            </a:r>
            <a:r>
              <a:rPr lang="nb-NO" sz="4600"/>
              <a:t>På grunn av saksbehandlingstiden som kreves for å gjennomføre en forsvarlighetsvurdering, må permisjonssøknader leveres minst 14 dager før ønsket permisjonsperiode.</a:t>
            </a:r>
          </a:p>
          <a:p>
            <a:pPr indent="-171450">
              <a:lnSpc>
                <a:spcPct val="120000"/>
              </a:lnSpc>
            </a:pPr>
            <a:r>
              <a:rPr lang="nb-NO" sz="4600"/>
              <a:t>Det er viktig å merke seg at foresatte selv må sørge for opplæring i permisjonstiden, kontaktlærer skal ikke lage undervisningsopplegg til elever som har permisjon.</a:t>
            </a:r>
          </a:p>
          <a:p>
            <a:pPr indent="-171450">
              <a:lnSpc>
                <a:spcPct val="120000"/>
              </a:lnSpc>
            </a:pPr>
            <a:r>
              <a:rPr lang="nb-NO" sz="4600" b="1" i="1"/>
              <a:t>Dersom permisjonssøknaden avslås, og foresatte likevel velger å ta eleven ut av opplæringen, </a:t>
            </a:r>
            <a:r>
              <a:rPr lang="nb-NO" sz="4600" b="1" i="1" u="sng"/>
              <a:t>må kontaktlærer informeres. I slike tilfeller vil fraværet bli registrert som udokumentert fravær.</a:t>
            </a:r>
          </a:p>
        </p:txBody>
      </p:sp>
      <p:pic>
        <p:nvPicPr>
          <p:cNvPr id="4" name="Bilde 3">
            <a:extLst>
              <a:ext uri="{FF2B5EF4-FFF2-40B4-BE49-F238E27FC236}">
                <a16:creationId xmlns:a16="http://schemas.microsoft.com/office/drawing/2014/main" id="{5F5520CB-DB5D-DC87-9312-676CBA0CCE50}"/>
              </a:ext>
            </a:extLst>
          </p:cNvPr>
          <p:cNvPicPr>
            <a:picLocks noChangeAspect="1"/>
          </p:cNvPicPr>
          <p:nvPr/>
        </p:nvPicPr>
        <p:blipFill>
          <a:blip r:embed="rId3"/>
          <a:stretch>
            <a:fillRect/>
          </a:stretch>
        </p:blipFill>
        <p:spPr>
          <a:xfrm>
            <a:off x="5774363" y="1747814"/>
            <a:ext cx="1527163" cy="1388644"/>
          </a:xfrm>
          <a:prstGeom prst="rect">
            <a:avLst/>
          </a:prstGeom>
        </p:spPr>
      </p:pic>
    </p:spTree>
    <p:extLst>
      <p:ext uri="{BB962C8B-B14F-4D97-AF65-F5344CB8AC3E}">
        <p14:creationId xmlns:p14="http://schemas.microsoft.com/office/powerpoint/2010/main" val="3519724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2059E27-F844-B002-5E93-0F91351A19C6}"/>
              </a:ext>
            </a:extLst>
          </p:cNvPr>
          <p:cNvSpPr>
            <a:spLocks noGrp="1"/>
          </p:cNvSpPr>
          <p:nvPr>
            <p:ph type="title"/>
          </p:nvPr>
        </p:nvSpPr>
        <p:spPr>
          <a:xfrm>
            <a:off x="628650" y="291374"/>
            <a:ext cx="6771213" cy="649249"/>
          </a:xfrm>
        </p:spPr>
        <p:txBody>
          <a:bodyPr/>
          <a:lstStyle/>
          <a:p>
            <a:r>
              <a:rPr lang="nb-NO"/>
              <a:t>Kjøring og parkering ved Gimle skole</a:t>
            </a:r>
          </a:p>
        </p:txBody>
      </p:sp>
      <p:sp>
        <p:nvSpPr>
          <p:cNvPr id="10" name="Plassholder for innhold 9">
            <a:extLst>
              <a:ext uri="{FF2B5EF4-FFF2-40B4-BE49-F238E27FC236}">
                <a16:creationId xmlns:a16="http://schemas.microsoft.com/office/drawing/2014/main" id="{277B7730-92DC-9F04-529A-6721EC2ED56D}"/>
              </a:ext>
            </a:extLst>
          </p:cNvPr>
          <p:cNvSpPr>
            <a:spLocks noGrp="1"/>
          </p:cNvSpPr>
          <p:nvPr>
            <p:ph idx="1"/>
          </p:nvPr>
        </p:nvSpPr>
        <p:spPr>
          <a:xfrm>
            <a:off x="628650" y="940623"/>
            <a:ext cx="3198283" cy="3721184"/>
          </a:xfrm>
        </p:spPr>
        <p:txBody>
          <a:bodyPr>
            <a:normAutofit fontScale="92500" lnSpcReduction="20000"/>
          </a:bodyPr>
          <a:lstStyle/>
          <a:p>
            <a:r>
              <a:rPr lang="nb-NO"/>
              <a:t>Det er 30 km/t sone inn til skolen</a:t>
            </a:r>
          </a:p>
          <a:p>
            <a:r>
              <a:rPr lang="nb-NO">
                <a:solidFill>
                  <a:srgbClr val="FF0000"/>
                </a:solidFill>
              </a:rPr>
              <a:t>Bruk parkering for foresatte når du følger barnet inn på skolen. Foresatte har parkering nærmest ishallen.</a:t>
            </a:r>
          </a:p>
          <a:p>
            <a:r>
              <a:rPr lang="nb-NO"/>
              <a:t>Barn kan slippes av eller hentes ved sykkelstativene i rundkjøringen. Ikke parker her.</a:t>
            </a:r>
          </a:p>
          <a:p>
            <a:r>
              <a:rPr lang="nb-NO"/>
              <a:t>Merk kjøremønsteret i rundkjøringen</a:t>
            </a:r>
          </a:p>
          <a:p>
            <a:r>
              <a:rPr lang="nb-NO"/>
              <a:t>Ansatte parkerer på anviste plasser nærmest inngangen. </a:t>
            </a:r>
          </a:p>
          <a:p>
            <a:endParaRPr lang="nb-NO"/>
          </a:p>
          <a:p>
            <a:r>
              <a:rPr lang="nb-NO" b="1"/>
              <a:t>Vær oppmerksom, vis hensyn, vi har ingen barn å miste.</a:t>
            </a:r>
          </a:p>
          <a:p>
            <a:endParaRPr lang="nb-NO"/>
          </a:p>
        </p:txBody>
      </p:sp>
      <p:pic>
        <p:nvPicPr>
          <p:cNvPr id="12" name="Bilde 11">
            <a:extLst>
              <a:ext uri="{FF2B5EF4-FFF2-40B4-BE49-F238E27FC236}">
                <a16:creationId xmlns:a16="http://schemas.microsoft.com/office/drawing/2014/main" id="{16A790C5-F891-C910-B46B-66DE292DF33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113210" y="940623"/>
            <a:ext cx="4689477" cy="3580221"/>
          </a:xfrm>
          <a:prstGeom prst="rect">
            <a:avLst/>
          </a:prstGeom>
        </p:spPr>
      </p:pic>
    </p:spTree>
    <p:extLst>
      <p:ext uri="{BB962C8B-B14F-4D97-AF65-F5344CB8AC3E}">
        <p14:creationId xmlns:p14="http://schemas.microsoft.com/office/powerpoint/2010/main" val="359595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ctrTitle"/>
          </p:nvPr>
        </p:nvSpPr>
        <p:spPr>
          <a:xfrm>
            <a:off x="971548" y="898430"/>
            <a:ext cx="7764827" cy="2149401"/>
          </a:xfrm>
        </p:spPr>
        <p:txBody>
          <a:bodyPr anchor="b">
            <a:normAutofit/>
          </a:bodyPr>
          <a:lstStyle/>
          <a:p>
            <a:r>
              <a:rPr lang="nb-NO">
                <a:latin typeface="Source Sans Pro Semibold"/>
                <a:ea typeface="Source Sans Pro Semibold"/>
              </a:rPr>
              <a:t>Ansattes mulighet til å gripe inn fysisk mot elever</a:t>
            </a:r>
            <a:br>
              <a:rPr lang="nb-NO"/>
            </a:br>
            <a:r>
              <a:rPr lang="nb-NO"/>
              <a:t>- </a:t>
            </a:r>
            <a:r>
              <a:rPr lang="nb-NO" sz="2400">
                <a:latin typeface="Source Sans Pro Semibold"/>
                <a:ea typeface="Source Sans Pro Semibold"/>
              </a:rPr>
              <a:t>Presentasjon til bruk på foreldremøter</a:t>
            </a:r>
            <a:endParaRPr lang="nb-NO"/>
          </a:p>
        </p:txBody>
      </p:sp>
    </p:spTree>
    <p:extLst>
      <p:ext uri="{BB962C8B-B14F-4D97-AF65-F5344CB8AC3E}">
        <p14:creationId xmlns:p14="http://schemas.microsoft.com/office/powerpoint/2010/main" val="1777772444"/>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4" id="{1B70F146-1EAA-3441-B621-A0D7B62A439B}" vid="{D887B33B-C581-F441-8B6D-1BA2A016BA8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186F846EA6F114EBC4587C043C4DFA2" ma:contentTypeVersion="3" ma:contentTypeDescription="Opprett et nytt dokument." ma:contentTypeScope="" ma:versionID="3932a2e20bae22d7b746770e0967d417">
  <xsd:schema xmlns:xsd="http://www.w3.org/2001/XMLSchema" xmlns:xs="http://www.w3.org/2001/XMLSchema" xmlns:p="http://schemas.microsoft.com/office/2006/metadata/properties" xmlns:ns2="57c12d32-0947-4bfb-9a2c-bee9fa0988fa" targetNamespace="http://schemas.microsoft.com/office/2006/metadata/properties" ma:root="true" ma:fieldsID="2e046ee3f66a71231ab0c03cdf5fad69" ns2:_="">
    <xsd:import namespace="57c12d32-0947-4bfb-9a2c-bee9fa0988fa"/>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c12d32-0947-4bfb-9a2c-bee9fa0988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3F88D4-5AF2-4C2C-81C0-11694A2A0763}">
  <ds:schemaRefs>
    <ds:schemaRef ds:uri="09c5e18e-71c4-4998-bd26-4999629c9ef2"/>
    <ds:schemaRef ds:uri="296b774f-2af3-479e-8c4e-6e1290c5a874"/>
    <ds:schemaRef ds:uri="d09f280e-1f8c-4d68-b816-656b5958a49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7BDFA26-BE1B-4947-B198-783249D50055}">
  <ds:schemaRefs>
    <ds:schemaRef ds:uri="57c12d32-0947-4bfb-9a2c-bee9fa0988f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2AAFA22-AF1E-48CB-AB63-AB8ED27AD872}">
  <ds:schemaRefs>
    <ds:schemaRef ds:uri="http://schemas.microsoft.com/sharepoint/v3/contenttype/forms"/>
  </ds:schemaRefs>
</ds:datastoreItem>
</file>

<file path=docMetadata/LabelInfo.xml><?xml version="1.0" encoding="utf-8"?>
<clbl:labelList xmlns:clbl="http://schemas.microsoft.com/office/2020/mipLabelMetadata">
  <clbl:label id="{2ac17977-8076-4801-a11c-c22e2eb87d7c}" enabled="0" method="" siteId="{2ac17977-8076-4801-a11c-c22e2eb87d7c}" removed="1"/>
</clbl:labelList>
</file>

<file path=docProps/app.xml><?xml version="1.0" encoding="utf-8"?>
<Properties xmlns="http://schemas.openxmlformats.org/officeDocument/2006/extended-properties" xmlns:vt="http://schemas.openxmlformats.org/officeDocument/2006/docPropsVTypes">
  <Template>Halden kommune-Presentasjonsmal-v.0.0.7</Template>
  <Application>Microsoft Office PowerPoint</Application>
  <PresentationFormat>Skjermfremvisning (16:9)</PresentationFormat>
  <Slides>23</Slides>
  <Notes>11</Notes>
  <HiddenSlides>0</HiddenSlides>
  <ScaleCrop>false</ScaleCrop>
  <HeadingPairs>
    <vt:vector size="4" baseType="variant">
      <vt:variant>
        <vt:lpstr>Tema</vt:lpstr>
      </vt:variant>
      <vt:variant>
        <vt:i4>1</vt:i4>
      </vt:variant>
      <vt:variant>
        <vt:lpstr>Lysbildetitler</vt:lpstr>
      </vt:variant>
      <vt:variant>
        <vt:i4>23</vt:i4>
      </vt:variant>
    </vt:vector>
  </HeadingPairs>
  <TitlesOfParts>
    <vt:vector size="24" baseType="lpstr">
      <vt:lpstr>Office-tema</vt:lpstr>
      <vt:lpstr>Felles informasjon - foreldremøter Gimle skole  høsten 2025</vt:lpstr>
      <vt:lpstr>Vi på 1.trinn</vt:lpstr>
      <vt:lpstr>Kapittel 12 i opplæringsloven</vt:lpstr>
      <vt:lpstr>Aktivitetsplikten</vt:lpstr>
      <vt:lpstr>Plan for arbeid med sosiale mål Gimle skole</vt:lpstr>
      <vt:lpstr>Skolefravær</vt:lpstr>
      <vt:lpstr>Permisjonssøknader  (Du finner mer informasjon i Forskrift om permisjon fra skolen, Halden kommune, Østfold)</vt:lpstr>
      <vt:lpstr>Kjøring og parkering ved Gimle skole</vt:lpstr>
      <vt:lpstr>Ansattes mulighet til å gripe inn fysisk mot elever - Presentasjon til bruk på foreldremøter</vt:lpstr>
      <vt:lpstr>Forventninger til de ansatte om å gripe inn</vt:lpstr>
      <vt:lpstr>Ansattes mulighet til å gripe inn fysisk</vt:lpstr>
      <vt:lpstr>Skolens plikt til å forebygge</vt:lpstr>
      <vt:lpstr>Hvordan kan man gripe inn fysisk?</vt:lpstr>
      <vt:lpstr>Vilkår for å kunne gripe inn fysisk </vt:lpstr>
      <vt:lpstr>Hvordan kan man gripe inn fysisk?</vt:lpstr>
      <vt:lpstr>Skolens plikt til å melde fra og dokumentere</vt:lpstr>
      <vt:lpstr>Timeplan og ukebrev.</vt:lpstr>
      <vt:lpstr>Bøker og digitale ressurser</vt:lpstr>
      <vt:lpstr>Bokstavinnlæring</vt:lpstr>
      <vt:lpstr>Mat og drikke</vt:lpstr>
      <vt:lpstr>Innesko, gymsko, skift og påkledning.</vt:lpstr>
      <vt:lpstr>Ting som ikke har med undervisningen å gjøre:</vt:lpstr>
      <vt:lpstr>Sosialt og bursdager.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Kenneth Bråthen</dc:creator>
  <cp:revision>83</cp:revision>
  <cp:lastPrinted>2024-12-13T06:50:12Z</cp:lastPrinted>
  <dcterms:created xsi:type="dcterms:W3CDTF">2018-01-16T14:45:21Z</dcterms:created>
  <dcterms:modified xsi:type="dcterms:W3CDTF">2025-09-07T17:21:40Z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0x0101007186F846EA6F114EBC4587C043C4DFA2</vt:lpwstr>
  </property>
  <property fmtid="{D5CDD505-2E9C-101B-9397-08002B2CF9AE}" pid="3" name="MediaServiceImageTags">
    <vt:lpwstr/>
  </property>
  <property fmtid="{D5CDD505-2E9C-101B-9397-08002B2CF9AE}" pid="4" name="Order">
    <vt:r8>288800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